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9144000" cy="5143500" type="screen16x9"/>
  <p:notesSz cx="6858000" cy="9144000"/>
  <p:embeddedFontLst>
    <p:embeddedFont>
      <p:font typeface="Roboto" panose="02000000000000000000" pitchFamily="2" charset="0"/>
      <p:regular r:id="rId35"/>
      <p:bold r:id="rId36"/>
      <p:italic r:id="rId37"/>
      <p:boldItalic r:id="rId38"/>
    </p:embeddedFont>
    <p:embeddedFont>
      <p:font typeface="Roboto Black" panose="02000000000000000000" pitchFamily="2" charset="0"/>
      <p:bold r:id="rId39"/>
      <p:boldItalic r:id="rId40"/>
    </p:embeddedFont>
    <p:embeddedFont>
      <p:font typeface="Roboto Light" panose="02000000000000000000" pitchFamily="2" charset="0"/>
      <p:regular r:id="rId41"/>
      <p:bold r:id="rId42"/>
      <p:italic r:id="rId43"/>
      <p:boldItalic r:id="rId44"/>
    </p:embeddedFont>
    <p:embeddedFont>
      <p:font typeface="Roboto Medium" panose="02000000000000000000" pitchFamily="2" charset="0"/>
      <p:regular r:id="rId45"/>
      <p:bold r:id="rId46"/>
      <p:italic r:id="rId47"/>
      <p:boldItalic r:id="rId4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LdaUZ_wbD1c"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youtube.com/watch?v=f-m2YcdMdFw"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youtu.be/s_P6sNFjLzI"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adhdactually/photos/a.116338093248247/138207064394683/?type=3"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choosingtherapy.com/object-permanence-adhd/"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aheartforallstudents.com/emotional-regulation-activities-for-kid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iktok.com/@adhd_love/video/7059308519379586310"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miniadhdcoach.com/adhd-awareness/what-adhd-is-not"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hconline.org/resourcelibrary/executive-function-101-e-book-downloadabl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Rejection Sensitivity Dysphoria</a:t>
            </a:r>
            <a:endParaRPr sz="1300"/>
          </a:p>
          <a:p>
            <a:pPr marL="0" lvl="0" indent="0" algn="l" rtl="0">
              <a:spcBef>
                <a:spcPts val="0"/>
              </a:spcBef>
              <a:spcAft>
                <a:spcPts val="0"/>
              </a:spcAft>
              <a:buNone/>
            </a:pPr>
            <a:r>
              <a:rPr lang="en" sz="1300"/>
              <a:t>Insomnia</a:t>
            </a:r>
            <a:endParaRPr sz="1300"/>
          </a:p>
          <a:p>
            <a:pPr marL="0" lvl="0" indent="0" algn="l" rtl="0">
              <a:spcBef>
                <a:spcPts val="0"/>
              </a:spcBef>
              <a:spcAft>
                <a:spcPts val="0"/>
              </a:spcAft>
              <a:buNone/>
            </a:pPr>
            <a:r>
              <a:rPr lang="en" sz="1300"/>
              <a:t>Sensory Overload</a:t>
            </a:r>
            <a:endParaRPr sz="1300"/>
          </a:p>
          <a:p>
            <a:pPr marL="0" lvl="0" indent="0" algn="l" rtl="0">
              <a:spcBef>
                <a:spcPts val="0"/>
              </a:spcBef>
              <a:spcAft>
                <a:spcPts val="0"/>
              </a:spcAft>
              <a:buNone/>
            </a:pPr>
            <a:r>
              <a:rPr lang="en" sz="1300"/>
              <a:t>Easily (and painfully) bored</a:t>
            </a:r>
            <a:endParaRPr sz="1300"/>
          </a:p>
          <a:p>
            <a:pPr marL="0" lvl="0" indent="0" algn="l" rtl="0">
              <a:spcBef>
                <a:spcPts val="0"/>
              </a:spcBef>
              <a:spcAft>
                <a:spcPts val="0"/>
              </a:spcAft>
              <a:buNone/>
            </a:pPr>
            <a:r>
              <a:rPr lang="en" sz="1300"/>
              <a:t>Anxiety</a:t>
            </a:r>
            <a:endParaRPr sz="1300"/>
          </a:p>
          <a:p>
            <a:pPr marL="0" lvl="0" indent="0" algn="l" rtl="0">
              <a:spcBef>
                <a:spcPts val="0"/>
              </a:spcBef>
              <a:spcAft>
                <a:spcPts val="0"/>
              </a:spcAft>
              <a:buNone/>
            </a:pPr>
            <a:r>
              <a:rPr lang="en" sz="1300"/>
              <a:t>Restlessness</a:t>
            </a:r>
            <a:endParaRPr sz="1300"/>
          </a:p>
          <a:p>
            <a:pPr marL="0" lvl="0" indent="0" algn="l" rtl="0">
              <a:spcBef>
                <a:spcPts val="0"/>
              </a:spcBef>
              <a:spcAft>
                <a:spcPts val="0"/>
              </a:spcAft>
              <a:buNone/>
            </a:pPr>
            <a:r>
              <a:rPr lang="en" sz="1300"/>
              <a:t>Emotional Dyregulation</a:t>
            </a:r>
            <a:endParaRPr sz="1300"/>
          </a:p>
          <a:p>
            <a:pPr marL="0" lvl="0" indent="0" algn="l" rtl="0">
              <a:spcBef>
                <a:spcPts val="0"/>
              </a:spcBef>
              <a:spcAft>
                <a:spcPts val="0"/>
              </a:spcAft>
              <a:buNone/>
            </a:pPr>
            <a:r>
              <a:rPr lang="en" sz="1300"/>
              <a:t>Can’t focus- and Hyper focus.</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4e3bee9a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4e3bee9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2291965fb3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22291965fb3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People with ADHD have delayed frontal lobe development  which means they struggle with executive functioning skills.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Briefly explain Dan Segal’s hand model </a:t>
            </a:r>
            <a:r>
              <a:rPr lang="en" sz="1300" u="sng">
                <a:solidFill>
                  <a:schemeClr val="hlink"/>
                </a:solidFill>
                <a:hlinkClick r:id="rId3"/>
              </a:rPr>
              <a:t>https://www.youtube.com/watch?v=LdaUZ_wbD1c</a:t>
            </a:r>
            <a:r>
              <a:rPr lang="en" sz="1300"/>
              <a:t>- people with ADHD, trauma and anxiety find it harder to stop themselves from “flipping their lids”. In these moments, they are not fully accessing their pre-frontal cortex and executive functioning goes out of the window ( for those who weren’t there, here’s Dan’s explanation of his hand model: </a:t>
            </a:r>
            <a:r>
              <a:rPr lang="en" sz="1300" u="sng">
                <a:solidFill>
                  <a:schemeClr val="hlink"/>
                </a:solidFill>
                <a:hlinkClick r:id="rId4"/>
              </a:rPr>
              <a:t>https://www.youtube.com/watch?v=f-m2YcdMdFw</a:t>
            </a:r>
            <a:r>
              <a:rPr lang="en" sz="1300"/>
              <a:t>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This model is a very useful way of supporting ADHDers with understanding some of their emotional responses and a step in the right direction with regards to teaching them how to manage them. </a:t>
            </a:r>
            <a:endParaRPr sz="1300"/>
          </a:p>
          <a:p>
            <a:pPr marL="0" lvl="0" indent="0" algn="l" rtl="0">
              <a:spcBef>
                <a:spcPts val="0"/>
              </a:spcBef>
              <a:spcAft>
                <a:spcPts val="0"/>
              </a:spcAft>
              <a:buNone/>
            </a:pPr>
            <a:endParaRPr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2dc70a194b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2dc70a194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Teenagers are already prone to engaging in risk-taking behaviours, but when we add in the delayed frontal lobe development and the associated executive function difficulties, our ADHD pupils are far less ABLE to think through their actions and less able to suppress their impulsivity.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a:p>
            <a:pPr marL="0" lvl="0" indent="0" algn="l" rtl="0">
              <a:spcBef>
                <a:spcPts val="0"/>
              </a:spcBef>
              <a:spcAft>
                <a:spcPts val="0"/>
              </a:spcAft>
              <a:buClr>
                <a:schemeClr val="dk1"/>
              </a:buClr>
              <a:buSzPts val="1100"/>
              <a:buFont typeface="Arial"/>
              <a:buNone/>
            </a:pPr>
            <a:r>
              <a:rPr lang="en" sz="1400">
                <a:solidFill>
                  <a:schemeClr val="dk1"/>
                </a:solidFill>
              </a:rPr>
              <a:t>One important neurotransmitter that impacts the prefrontal cortex is dopamine.</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c6f83aa91_0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c6f83aa91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Studies show high levels of dopamine transporters in people with ADHD. </a:t>
            </a:r>
            <a:endParaRPr sz="1400"/>
          </a:p>
          <a:p>
            <a:pPr marL="0" lvl="0" indent="0" algn="l" rtl="0">
              <a:spcBef>
                <a:spcPts val="0"/>
              </a:spcBef>
              <a:spcAft>
                <a:spcPts val="0"/>
              </a:spcAft>
              <a:buNone/>
            </a:pPr>
            <a:r>
              <a:rPr lang="en" sz="1400"/>
              <a:t>These transporters clear away the dopamine before they can attach to the dopamine receptors. </a:t>
            </a:r>
            <a:endParaRPr sz="1400"/>
          </a:p>
          <a:p>
            <a:pPr marL="0" lvl="0" indent="0" algn="l" rtl="0">
              <a:spcBef>
                <a:spcPts val="0"/>
              </a:spcBef>
              <a:spcAft>
                <a:spcPts val="0"/>
              </a:spcAft>
              <a:buNone/>
            </a:pPr>
            <a:r>
              <a:rPr lang="en" sz="1400"/>
              <a:t>This makes people with ADHD “chemically wired” to seek more dopamine. </a:t>
            </a:r>
            <a:endParaRPr sz="1400"/>
          </a:p>
          <a:p>
            <a:pPr marL="0" lvl="0" indent="0" algn="l" rtl="0">
              <a:spcBef>
                <a:spcPts val="0"/>
              </a:spcBef>
              <a:spcAft>
                <a:spcPts val="0"/>
              </a:spcAft>
              <a:buNone/>
            </a:pP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Explain how Dopamine affects both the neurotypical and ADHD brain (or if you weren’t there, watch up to 2min 40 seconds on the video: )</a:t>
            </a:r>
            <a:endParaRPr sz="1400"/>
          </a:p>
          <a:p>
            <a:pPr marL="0" lvl="0" indent="0" algn="l" rtl="0">
              <a:spcBef>
                <a:spcPts val="0"/>
              </a:spcBef>
              <a:spcAft>
                <a:spcPts val="0"/>
              </a:spcAft>
              <a:buNone/>
            </a:pPr>
            <a:r>
              <a:rPr lang="en" sz="1400" u="sng">
                <a:solidFill>
                  <a:schemeClr val="hlink"/>
                </a:solidFill>
                <a:hlinkClick r:id="rId3"/>
              </a:rPr>
              <a:t>How Dopamine Affects Learning and Motivation in ADHD Brains</a:t>
            </a:r>
            <a:endParaRPr sz="14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a:p>
            <a:pPr marL="0" lvl="0" indent="0" algn="l" rtl="0">
              <a:spcBef>
                <a:spcPts val="0"/>
              </a:spcBef>
              <a:spcAft>
                <a:spcPts val="0"/>
              </a:spcAft>
              <a:buNone/>
            </a:pPr>
            <a:endParaRPr sz="1200"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2dc70a194b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22dc70a194b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300" b="1">
                <a:solidFill>
                  <a:srgbClr val="222222"/>
                </a:solidFill>
                <a:highlight>
                  <a:srgbClr val="FFFFFF"/>
                </a:highlight>
              </a:rPr>
              <a:t>Dopamine is supposed to lead you towards a positive and rewarding path in life.</a:t>
            </a:r>
            <a:endParaRPr sz="13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b="1">
                <a:solidFill>
                  <a:srgbClr val="222222"/>
                </a:solidFill>
                <a:highlight>
                  <a:srgbClr val="FFFFFF"/>
                </a:highlight>
              </a:rPr>
              <a:t>Historically, dopamine has helped humans survive and thrive.</a:t>
            </a:r>
            <a:endParaRPr sz="13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300" b="1">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222222"/>
                </a:solidFill>
                <a:highlight>
                  <a:srgbClr val="FFFFFF"/>
                </a:highlight>
              </a:rPr>
              <a:t>For example, in the 1500’s, if a man was hungry, he would probably feel compelled to venture into the woods and hunt an animal.</a:t>
            </a: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222222"/>
                </a:solidFill>
                <a:highlight>
                  <a:srgbClr val="FFFFFF"/>
                </a:highlight>
              </a:rPr>
              <a:t>After hunting the animal and feeding his family, the hunter would probably feel very satisfied, and his brain would release dopamine.</a:t>
            </a: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222222"/>
                </a:solidFill>
                <a:highlight>
                  <a:srgbClr val="FFFFFF"/>
                </a:highlight>
              </a:rPr>
              <a:t>Pretty simple stuff right?</a:t>
            </a: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a:solidFill>
                  <a:srgbClr val="222222"/>
                </a:solidFill>
                <a:highlight>
                  <a:srgbClr val="FFFFFF"/>
                </a:highlight>
              </a:rPr>
              <a:t>Dopamine has been a positive indicator for most of human history.</a:t>
            </a:r>
            <a:endParaRPr sz="1300">
              <a:solidFill>
                <a:srgbClr val="222222"/>
              </a:solidFill>
              <a:highlight>
                <a:srgbClr val="FFFFFF"/>
              </a:highlight>
            </a:endParaRPr>
          </a:p>
          <a:p>
            <a:pPr marL="0" lvl="0" indent="0" algn="l" rtl="0">
              <a:lnSpc>
                <a:spcPct val="100000"/>
              </a:lnSpc>
              <a:spcBef>
                <a:spcPts val="0"/>
              </a:spcBef>
              <a:spcAft>
                <a:spcPts val="0"/>
              </a:spcAft>
              <a:buClr>
                <a:schemeClr val="dk1"/>
              </a:buClr>
              <a:buSzPts val="1100"/>
              <a:buFont typeface="Arial"/>
              <a:buNone/>
            </a:pPr>
            <a:r>
              <a:rPr lang="en" sz="1300" b="1">
                <a:solidFill>
                  <a:srgbClr val="222222"/>
                </a:solidFill>
                <a:highlight>
                  <a:srgbClr val="FFFFFF"/>
                </a:highlight>
              </a:rPr>
              <a:t>Until now…</a:t>
            </a:r>
            <a:endParaRPr sz="1300" b="1">
              <a:solidFill>
                <a:srgbClr val="222222"/>
              </a:solidFill>
              <a:highlight>
                <a:srgbClr val="FFFFFF"/>
              </a:highlight>
            </a:endParaRPr>
          </a:p>
          <a:p>
            <a:pPr marL="0" lvl="0" indent="0" algn="l" rtl="0">
              <a:spcBef>
                <a:spcPts val="0"/>
              </a:spcBef>
              <a:spcAft>
                <a:spcPts val="0"/>
              </a:spcAft>
              <a:buNone/>
            </a:pPr>
            <a:endParaRPr sz="13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2dc70a194b_0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2dc70a194b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2dc70a194b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2dc70a19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Stimulants help people with ADHD become better at observing and regulating their behaviours.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Methylphenicates - Ritalin and Concerta-  block dopamine reuptake so that it stays in the synapse between neurons for longer and therefore activates them more.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Amphetamines- Adderall and Vyvanse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It not only reduces the “desperate hunt for dopamine” in the moment, it also sustains motivation so that a task can be completed. </a:t>
            </a:r>
            <a:endParaRPr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27b4e3bee9a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27b4e3bee9a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329d433758_0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2329d433758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These neurological differences mean that difficulties associated with ADHD have little or nothing to do with effort, discipline or intention. </a:t>
            </a:r>
            <a:endParaRPr sz="14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2dc70a194b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2dc70a194b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Talk about examples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People with ADHD often struggle to get started on a boring task (this can be related to anxiety around  knowing how to get started), but once they get into a rhythm, they find it very difficult to stop- task initiation and switching between tasks are elements of Executive Function.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Mention Time blindness (more on this later) and give examples of how people with ADHD are more likely to do a task that needs to be done- right now, whereas anything that can be done later will be shelved and often disappears from their minds completely.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Sleep examples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Conversation: </a:t>
            </a:r>
            <a:r>
              <a:rPr lang="en" sz="1300" u="sng">
                <a:solidFill>
                  <a:schemeClr val="hlink"/>
                </a:solidFill>
                <a:hlinkClick r:id="rId3"/>
              </a:rPr>
              <a:t>https://www.facebook.com/adhdactually/photos/a.116338093248247/138207064394683/?type=3</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If a student with ADHD is asking questions in class it is a good thing (especially in girls) as the alternative is that they have likely completely zoned out and are running through other things in their minds.  </a:t>
            </a:r>
            <a:endParaRP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22f723bc14c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22f723bc14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7b4e3bee9a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27b4e3bee9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c6f83aa91_0_93: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c6f83aa91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c6f83aa91_0_84: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c6f83aa91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Anxiety disorder is ADHD’s most common comorbid diagnosis with adult ADHD (simultaneously occurring conditions)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50">
                <a:solidFill>
                  <a:srgbClr val="1A1A1A"/>
                </a:solidFill>
                <a:highlight>
                  <a:srgbClr val="FFFFFF"/>
                </a:highlight>
              </a:rPr>
              <a:t>In one study on adults with ADHD, researchers noted that problems stemming from ADHD, such as being late, procrastination, and the prospect of social stigma, all led participants to experience anxiety at many points in their lives, “and once they were anxious, their ADHD symptoms worsened.”  </a:t>
            </a:r>
            <a:endParaRPr sz="1350">
              <a:solidFill>
                <a:srgbClr val="1A1A1A"/>
              </a:solidFill>
              <a:highlight>
                <a:srgbClr val="FFFFFF"/>
              </a:highlight>
            </a:endParaRPr>
          </a:p>
          <a:p>
            <a:pPr marL="0" lvl="0" indent="0" algn="l" rtl="0">
              <a:spcBef>
                <a:spcPts val="0"/>
              </a:spcBef>
              <a:spcAft>
                <a:spcPts val="0"/>
              </a:spcAft>
              <a:buNone/>
            </a:pPr>
            <a:r>
              <a:rPr lang="en" sz="1350">
                <a:solidFill>
                  <a:srgbClr val="1A1A1A"/>
                </a:solidFill>
                <a:highlight>
                  <a:srgbClr val="FFFFFF"/>
                </a:highlight>
              </a:rPr>
              <a:t>- J Russell Ramsey PHD</a:t>
            </a:r>
            <a:endParaRPr sz="1350">
              <a:solidFill>
                <a:srgbClr val="1A1A1A"/>
              </a:solidFill>
              <a:highlight>
                <a:srgbClr val="FFFFFF"/>
              </a:highlight>
            </a:endParaRPr>
          </a:p>
          <a:p>
            <a:pPr marL="0" lvl="0" indent="0" algn="l" rtl="0">
              <a:spcBef>
                <a:spcPts val="0"/>
              </a:spcBef>
              <a:spcAft>
                <a:spcPts val="0"/>
              </a:spcAft>
              <a:buNone/>
            </a:pPr>
            <a:endParaRPr sz="1350">
              <a:solidFill>
                <a:srgbClr val="1A1A1A"/>
              </a:solidFill>
              <a:highlight>
                <a:srgbClr val="FFFFFF"/>
              </a:highlight>
            </a:endParaRPr>
          </a:p>
          <a:p>
            <a:pPr marL="0" lvl="0" indent="0" algn="l" rtl="0">
              <a:spcBef>
                <a:spcPts val="0"/>
              </a:spcBef>
              <a:spcAft>
                <a:spcPts val="0"/>
              </a:spcAft>
              <a:buNone/>
            </a:pPr>
            <a:endParaRPr sz="1350">
              <a:solidFill>
                <a:srgbClr val="1A1A1A"/>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329d433758_0_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329d433758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 very common (also annoying and distressing) element of ADHD is 'time blindness'. </a:t>
            </a:r>
            <a:endParaRPr sz="1300"/>
          </a:p>
          <a:p>
            <a:pPr marL="0" lvl="0" indent="0" algn="l" rtl="0">
              <a:spcBef>
                <a:spcPts val="0"/>
              </a:spcBef>
              <a:spcAft>
                <a:spcPts val="0"/>
              </a:spcAft>
              <a:buNone/>
            </a:pPr>
            <a:r>
              <a:rPr lang="en" sz="1300"/>
              <a:t>Adults with ADHD often have a weaker perception of time and it has been proposed that this symptom is a possible diagnostic characteristic.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'Time blindness' means that ADHDers can’t really tell you if something was last week or 3 months ago. They also don’t experience the passage of time in the same way as neurotypicals, and so are usually late, or way too early.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Sometimes being early is a strategy they use to avoid the anxiety associated with being late.</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But also, remember that for ADHDers boredom can feel excruciating, so they will avoid being early as they hate having to wait.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solidFill>
                  <a:srgbClr val="1A1A1A"/>
                </a:solidFill>
                <a:highlight>
                  <a:schemeClr val="lt1"/>
                </a:highlight>
              </a:rPr>
              <a:t>Neurotypical organisation strategies don’t work for ADHDers, because once that planner or timetable is out of sight, it is instantly out of mind.  (6 tips for teens and adults for managing this: </a:t>
            </a:r>
            <a:r>
              <a:rPr lang="en" sz="1300" u="sng">
                <a:solidFill>
                  <a:schemeClr val="hlink"/>
                </a:solidFill>
                <a:highlight>
                  <a:schemeClr val="lt1"/>
                </a:highlight>
                <a:hlinkClick r:id="rId3"/>
              </a:rPr>
              <a:t>https://www.choosingtherapy.com/object-permanence-adhd/</a:t>
            </a:r>
            <a:r>
              <a:rPr lang="en" sz="1300">
                <a:latin typeface="Roboto"/>
                <a:ea typeface="Roboto"/>
                <a:cs typeface="Roboto"/>
                <a:sym typeface="Roboto"/>
              </a:rPr>
              <a:t> )</a:t>
            </a:r>
            <a:endParaRPr sz="1300">
              <a:latin typeface="Roboto"/>
              <a:ea typeface="Roboto"/>
              <a:cs typeface="Roboto"/>
              <a:sym typeface="Roboto"/>
            </a:endParaRPr>
          </a:p>
          <a:p>
            <a:pPr marL="0" lvl="0" indent="0" algn="l" rtl="0">
              <a:spcBef>
                <a:spcPts val="0"/>
              </a:spcBef>
              <a:spcAft>
                <a:spcPts val="0"/>
              </a:spcAft>
              <a:buNone/>
            </a:pPr>
            <a:endParaRPr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c6f83aa9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c6f83aa9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2dc70a194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22dc70a194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Hyperfixation is complete absorption in a task, to a point where a person appears to completely ignore or ‘tune out’ everything else.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An example of hyperfixation is when a child becomes engrossed in a video game to a point where they do not hear a parent calling their name.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Hyperfixation is characterized by:</a:t>
            </a:r>
            <a:endParaRPr sz="1200">
              <a:solidFill>
                <a:schemeClr val="dk1"/>
              </a:solidFill>
            </a:endParaRPr>
          </a:p>
          <a:p>
            <a:pPr marL="0" lvl="0" indent="0" algn="l" rtl="0">
              <a:spcBef>
                <a:spcPts val="0"/>
              </a:spcBef>
              <a:spcAft>
                <a:spcPts val="0"/>
              </a:spcAft>
              <a:buNone/>
            </a:pP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An intense state of concentration and focus.</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Awareness of things not related to the current focus not even consciously noticed.</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Hyperfixation is usually dedicated to things that the person finds enjoyable or fascinating.</a:t>
            </a:r>
            <a:endParaRPr sz="1200">
              <a:solidFill>
                <a:schemeClr val="dk1"/>
              </a:solidFill>
            </a:endParaRPr>
          </a:p>
          <a:p>
            <a:pPr marL="457200" lvl="0" indent="-304800" algn="l" rtl="0">
              <a:spcBef>
                <a:spcPts val="0"/>
              </a:spcBef>
              <a:spcAft>
                <a:spcPts val="0"/>
              </a:spcAft>
              <a:buClr>
                <a:schemeClr val="dk1"/>
              </a:buClr>
              <a:buSzPts val="1200"/>
              <a:buChar char="●"/>
            </a:pPr>
            <a:r>
              <a:rPr lang="en" sz="1200">
                <a:solidFill>
                  <a:schemeClr val="dk1"/>
                </a:solidFill>
              </a:rPr>
              <a:t>During a hyperfixation state, task performance improves.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sz="1200">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329d433758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2329d433758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291965fb3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2291965fb3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50">
                <a:solidFill>
                  <a:srgbClr val="1A1A1A"/>
                </a:solidFill>
                <a:highlight>
                  <a:srgbClr val="FFFFFF"/>
                </a:highlight>
                <a:latin typeface="Roboto"/>
                <a:ea typeface="Roboto"/>
                <a:cs typeface="Roboto"/>
                <a:sym typeface="Roboto"/>
              </a:rPr>
              <a:t>“Emotion regulation is a big part of ADHD that has been traditionally ignored,” says Joel Nigg, Ph.D. “When comparing ADHD brains to those without, we see that the connection between the prefrontal cortex and the reward system has reduced activation, especially in the dorsal part of the prefrontal cortex. This could explain overexcitement, frustration &amp; anger, and inability to respond to delayed rewards.”</a:t>
            </a:r>
            <a:endParaRPr sz="1350">
              <a:solidFill>
                <a:srgbClr val="1A1A1A"/>
              </a:solidFill>
              <a:highlight>
                <a:srgbClr val="FFFFFF"/>
              </a:highlight>
              <a:latin typeface="Roboto"/>
              <a:ea typeface="Roboto"/>
              <a:cs typeface="Roboto"/>
              <a:sym typeface="Roboto"/>
            </a:endParaRPr>
          </a:p>
          <a:p>
            <a:pPr marL="0" lvl="0" indent="0" algn="l" rtl="0">
              <a:spcBef>
                <a:spcPts val="0"/>
              </a:spcBef>
              <a:spcAft>
                <a:spcPts val="0"/>
              </a:spcAft>
              <a:buNone/>
            </a:pPr>
            <a:endParaRPr sz="1350">
              <a:solidFill>
                <a:srgbClr val="1A1A1A"/>
              </a:solidFill>
              <a:highlight>
                <a:srgbClr val="FFFFFF"/>
              </a:highlight>
              <a:latin typeface="Roboto"/>
              <a:ea typeface="Roboto"/>
              <a:cs typeface="Roboto"/>
              <a:sym typeface="Roboto"/>
            </a:endParaRPr>
          </a:p>
          <a:p>
            <a:pPr marL="0" lvl="0" indent="0" algn="l" rtl="0">
              <a:spcBef>
                <a:spcPts val="0"/>
              </a:spcBef>
              <a:spcAft>
                <a:spcPts val="0"/>
              </a:spcAft>
              <a:buNone/>
            </a:pPr>
            <a:r>
              <a:rPr lang="en" sz="1350">
                <a:solidFill>
                  <a:srgbClr val="1A1A1A"/>
                </a:solidFill>
                <a:highlight>
                  <a:srgbClr val="FFFFFF"/>
                </a:highlight>
                <a:latin typeface="Roboto"/>
                <a:ea typeface="Roboto"/>
                <a:cs typeface="Roboto"/>
                <a:sym typeface="Roboto"/>
              </a:rPr>
              <a:t>ADHDer are often highly sensitive people, which meant they are more empathic and in tune with people’s feelings. On the other hand it can mean you feel a deep sense of sadness and rejection when you think that you’ve let others down.</a:t>
            </a:r>
            <a:endParaRPr sz="1350">
              <a:solidFill>
                <a:srgbClr val="1A1A1A"/>
              </a:solidFill>
              <a:highlight>
                <a:srgbClr val="FFFFFF"/>
              </a:highlight>
              <a:latin typeface="Roboto"/>
              <a:ea typeface="Roboto"/>
              <a:cs typeface="Roboto"/>
              <a:sym typeface="Robo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c6f83aa91_0_79: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0" name="Google Shape;260;gc6f83aa91_0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solidFill>
                  <a:schemeClr val="dk1"/>
                </a:solidFill>
              </a:rPr>
              <a:t>Punishment is not an effective tool for managing ADHD</a:t>
            </a:r>
            <a:endParaRPr sz="1300">
              <a:solidFill>
                <a:schemeClr val="dk1"/>
              </a:solidFill>
            </a:endParaRPr>
          </a:p>
          <a:p>
            <a:pPr marL="0" lvl="0" indent="0" algn="l" rtl="0">
              <a:spcBef>
                <a:spcPts val="0"/>
              </a:spcBef>
              <a:spcAft>
                <a:spcPts val="0"/>
              </a:spcAft>
              <a:buNone/>
            </a:pPr>
            <a:endParaRPr sz="1300"/>
          </a:p>
          <a:p>
            <a:pPr marL="0" lvl="0" indent="0" algn="l" rtl="0">
              <a:spcBef>
                <a:spcPts val="0"/>
              </a:spcBef>
              <a:spcAft>
                <a:spcPts val="0"/>
              </a:spcAft>
              <a:buNone/>
            </a:pPr>
            <a:r>
              <a:rPr lang="en" sz="1300"/>
              <a:t>People with ADHD require emotional regulation tools and strategies</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We could do a WHOLE DAY of training on emotion regulation…. But here’s a good starting point:</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u="sng">
                <a:solidFill>
                  <a:schemeClr val="hlink"/>
                </a:solidFill>
                <a:hlinkClick r:id="rId3"/>
              </a:rPr>
              <a:t>aheartforallstudents.com/emotional-regulation-activities-for-kids/</a:t>
            </a:r>
            <a:endParaRPr sz="1300"/>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2291965fb3_0_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2291965fb3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For people with RSD, emotions are powerful and swift. The sudden shift in moods is overwhelming,</a:t>
            </a:r>
            <a:endParaRP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c6f83aa91_0_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c6f83aa91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b="1"/>
              <a:t>There are 3 types</a:t>
            </a:r>
            <a:endParaRPr sz="1300" b="1"/>
          </a:p>
          <a:p>
            <a:pPr marL="0" lvl="0" indent="0" algn="l" rtl="0">
              <a:spcBef>
                <a:spcPts val="0"/>
              </a:spcBef>
              <a:spcAft>
                <a:spcPts val="0"/>
              </a:spcAft>
              <a:buNone/>
            </a:pPr>
            <a:endParaRPr sz="1300" b="1"/>
          </a:p>
          <a:p>
            <a:pPr marL="0" lvl="0" indent="0" algn="l" rtl="0">
              <a:spcBef>
                <a:spcPts val="0"/>
              </a:spcBef>
              <a:spcAft>
                <a:spcPts val="0"/>
              </a:spcAft>
              <a:buNone/>
            </a:pPr>
            <a:r>
              <a:rPr lang="en" sz="1300" b="1"/>
              <a:t>Predominantly Inattentive Type:</a:t>
            </a:r>
            <a:r>
              <a:rPr lang="en" sz="1300"/>
              <a:t> Formerly known as ADD (Attention Deficit Disorder). Characterised by difficulties with the attentional system, focus, concentration and staying on task being the most significant impairments and not usually presenting with difficulties as a result of physical hyperactivity or impulsivity. </a:t>
            </a:r>
            <a:endParaRPr sz="1300"/>
          </a:p>
          <a:p>
            <a:pPr marL="0" lvl="0" indent="0" algn="l" rtl="0">
              <a:spcBef>
                <a:spcPts val="0"/>
              </a:spcBef>
              <a:spcAft>
                <a:spcPts val="0"/>
              </a:spcAft>
              <a:buNone/>
            </a:pPr>
            <a:endParaRPr sz="1300" b="1"/>
          </a:p>
          <a:p>
            <a:pPr marL="0" lvl="0" indent="0" algn="l" rtl="0">
              <a:spcBef>
                <a:spcPts val="0"/>
              </a:spcBef>
              <a:spcAft>
                <a:spcPts val="0"/>
              </a:spcAft>
              <a:buNone/>
            </a:pPr>
            <a:r>
              <a:rPr lang="en" sz="1300" b="1"/>
              <a:t>Hyperactive/ Impulsive type: </a:t>
            </a:r>
            <a:r>
              <a:rPr lang="en" sz="1300"/>
              <a:t>Difficulties with impulse control and physical and mental hyperactivity being the most significant impairments and not usually presenting with difficulties as a result of attentional dysregulation. (hyperactivity can sometimes include hypervigilance which can appear to be inattention: </a:t>
            </a:r>
            <a:r>
              <a:rPr lang="en" sz="1300" u="sng">
                <a:solidFill>
                  <a:schemeClr val="hlink"/>
                </a:solidFill>
                <a:hlinkClick r:id="rId3"/>
              </a:rPr>
              <a:t>https://www.tiktok.com/@adhd_love/video/7059308519379586310</a:t>
            </a:r>
            <a:r>
              <a:rPr lang="en" sz="1300"/>
              <a:t>)</a:t>
            </a:r>
            <a:endParaRPr sz="1300"/>
          </a:p>
          <a:p>
            <a:pPr marL="0" lvl="0" indent="0" algn="l" rtl="0">
              <a:spcBef>
                <a:spcPts val="0"/>
              </a:spcBef>
              <a:spcAft>
                <a:spcPts val="0"/>
              </a:spcAft>
              <a:buNone/>
            </a:pPr>
            <a:endParaRPr sz="1300" b="1"/>
          </a:p>
          <a:p>
            <a:pPr marL="0" lvl="0" indent="0" algn="l" rtl="0">
              <a:spcBef>
                <a:spcPts val="0"/>
              </a:spcBef>
              <a:spcAft>
                <a:spcPts val="0"/>
              </a:spcAft>
              <a:buNone/>
            </a:pPr>
            <a:r>
              <a:rPr lang="en" sz="1300" b="1"/>
              <a:t>Combined type:</a:t>
            </a:r>
            <a:r>
              <a:rPr lang="en" sz="1300"/>
              <a:t> Difficulties in all 3 ares: Inattention, physical and mental hyperactivity and impulsivity.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More recent research suggests that the majority of those with ADHD fall into the combined type. </a:t>
            </a:r>
            <a:endParaRPr sz="13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22f4256461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22f4256461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27b4e3bee9a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27b4e3bee9a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7b4e3bee9a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27b4e3bee9a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27b4e3bee9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27b4e3bee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27b4e3bee9a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27b4e3bee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2291965fb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22291965fb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Whilst everyone has aspects of ADHD-type behaviours (especially when we’re tired, anxious, emotional, overwhelmed…) you will only be diagnosed with ADHD if these symptoms</a:t>
            </a:r>
            <a:r>
              <a:rPr lang="en" sz="1300" b="1"/>
              <a:t> significantly impair multiple aspects of your life</a:t>
            </a:r>
            <a:r>
              <a:rPr lang="en" sz="1300"/>
              <a:t> (home, school, work) and have persisted for more than 6 months.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In kids where ADHD behaviours have suddenly appeared, it is worth treating this as a big red flag as Executive Functioning Difficulties (more on this later) can be the result of trauma and/or anxiety. </a:t>
            </a:r>
            <a:endParaRPr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2329d433758_0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2329d433758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There are a lot of challenges to understanding ADHD, particularly around misconceptions. </a:t>
            </a:r>
            <a:endParaRPr sz="1300"/>
          </a:p>
          <a:p>
            <a:pPr marL="0" lvl="0" indent="0" algn="l" rtl="0">
              <a:spcBef>
                <a:spcPts val="0"/>
              </a:spcBef>
              <a:spcAft>
                <a:spcPts val="0"/>
              </a:spcAft>
              <a:buNone/>
            </a:pPr>
            <a:endParaRPr sz="1300"/>
          </a:p>
          <a:p>
            <a:pPr marL="0" lvl="0" indent="0" algn="l" rtl="0">
              <a:spcBef>
                <a:spcPts val="0"/>
              </a:spcBef>
              <a:spcAft>
                <a:spcPts val="0"/>
              </a:spcAft>
              <a:buNone/>
            </a:pPr>
            <a:r>
              <a:rPr lang="en" sz="1300"/>
              <a:t>The </a:t>
            </a:r>
            <a:r>
              <a:rPr lang="en" sz="1300">
                <a:solidFill>
                  <a:schemeClr val="dk1"/>
                </a:solidFill>
              </a:rPr>
              <a:t>Mini </a:t>
            </a:r>
            <a:r>
              <a:rPr lang="en" sz="1300"/>
              <a:t>ADHD Coach addresses many of these here: </a:t>
            </a:r>
            <a:r>
              <a:rPr lang="en" sz="1300" u="sng">
                <a:solidFill>
                  <a:schemeClr val="hlink"/>
                </a:solidFill>
                <a:hlinkClick r:id="rId3"/>
              </a:rPr>
              <a:t>https://www.theminiadhdcoach.com/adhd-awareness/what-adhd-is-not</a:t>
            </a:r>
            <a:endParaRPr sz="13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299c3c6e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299c3c6e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Attention Deficit Hyperactivity Disorder is a complete misnomer- People with ADHD </a:t>
            </a:r>
            <a:r>
              <a:rPr lang="en" sz="1300" b="1"/>
              <a:t>do NOT HAVE A deficit in attention, but rather struggle to regulate their attention</a:t>
            </a:r>
            <a:r>
              <a:rPr lang="en" sz="1300"/>
              <a:t>. They cannot motivate themselves to engage in something just because “they should”. On the other hand, if something is interesting, they can hyperfocus to the exclusion of all other demands (eating, sleeping, family, homework, etc.)</a:t>
            </a:r>
            <a:endParaRPr sz="13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329d43375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329d4337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300"/>
              <a:t>At one point, ADHD was described as Executive Dysfunction and we know that this is certainly part of the story. </a:t>
            </a:r>
            <a:endParaRPr sz="1300">
              <a:solidFill>
                <a:schemeClr val="dk1"/>
              </a:solidFill>
            </a:endParaRPr>
          </a:p>
          <a:p>
            <a:pPr marL="0" lvl="0" indent="0" algn="l" rtl="0">
              <a:spcBef>
                <a:spcPts val="0"/>
              </a:spcBef>
              <a:spcAft>
                <a:spcPts val="0"/>
              </a:spcAft>
              <a:buNone/>
            </a:pPr>
            <a:r>
              <a:rPr lang="en" sz="1300">
                <a:solidFill>
                  <a:schemeClr val="dk1"/>
                </a:solidFill>
              </a:rPr>
              <a:t>Executive functioning skills are those relating to planning and undertaking tasks. </a:t>
            </a:r>
            <a:endParaRPr sz="1300"/>
          </a:p>
          <a:p>
            <a:pPr marL="0" lvl="0" indent="0" algn="l" rtl="0">
              <a:spcBef>
                <a:spcPts val="0"/>
              </a:spcBef>
              <a:spcAft>
                <a:spcPts val="0"/>
              </a:spcAft>
              <a:buNone/>
            </a:pPr>
            <a:r>
              <a:rPr lang="en" sz="1300"/>
              <a:t>Here is an excellent resource to use with children and young people with ADHD and also to share with their parents and carers: </a:t>
            </a:r>
            <a:endParaRPr sz="1300"/>
          </a:p>
          <a:p>
            <a:pPr marL="0" lvl="0" indent="0" algn="l" rtl="0">
              <a:spcBef>
                <a:spcPts val="0"/>
              </a:spcBef>
              <a:spcAft>
                <a:spcPts val="0"/>
              </a:spcAft>
              <a:buNone/>
            </a:pPr>
            <a:r>
              <a:rPr lang="en" sz="1300" u="sng">
                <a:solidFill>
                  <a:schemeClr val="hlink"/>
                </a:solidFill>
                <a:hlinkClick r:id="rId3"/>
              </a:rPr>
              <a:t>https://www.chconline.org/resourcelibrary/executive-function-101-e-book-downloadable/</a:t>
            </a:r>
            <a:endParaRP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youtu.be/s_P6sNFjLzI"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instagram.com/reel/CqJGRccvduI/?igshid=MTc4MmM1YmI2Ng%3D%3D"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hyperlink" Target="https://www.youtube.com/watch?v=AbSehcT19u0"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hyperlink" Target="https://www.tiktok.com/@em.raeburn/video/7219640343715794182?lang=en" TargetMode="External"/><Relationship Id="rId4" Type="http://schemas.openxmlformats.org/officeDocument/2006/relationships/hyperlink" Target="https://www.tiktok.com/@connordewolfe/video/7130652050500750634?lang=en"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iktok.com/@connordewolfe/video/7219769711406615854"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8.png"/><Relationship Id="rId4" Type="http://schemas.openxmlformats.org/officeDocument/2006/relationships/hyperlink" Target="https://www.youtube.com/watch?v=YFCNktUnsmY"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iktok.com/@adhd_love/video/7165468565204733189" TargetMode="Externa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tiktok.com/@connordewolfe/video/7190890723842149678"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hyperlink" Target="https://www.facebook.com/100064378620363/videos/870909007333765?__so__=permalink"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instagram.com/p/Cvu97wWMrID/"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277625" y="267550"/>
            <a:ext cx="3565800" cy="17880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
              <a:t>Understanding </a:t>
            </a:r>
            <a:endParaRPr/>
          </a:p>
          <a:p>
            <a:pPr marL="0" lvl="0" indent="0" algn="l" rtl="0">
              <a:spcBef>
                <a:spcPts val="0"/>
              </a:spcBef>
              <a:spcAft>
                <a:spcPts val="0"/>
              </a:spcAft>
              <a:buNone/>
            </a:pPr>
            <a:r>
              <a:rPr lang="en"/>
              <a:t>ADHD</a:t>
            </a:r>
            <a:endParaRPr/>
          </a:p>
          <a:p>
            <a:pPr marL="0" lvl="0" indent="0" algn="l" rtl="0">
              <a:spcBef>
                <a:spcPts val="0"/>
              </a:spcBef>
              <a:spcAft>
                <a:spcPts val="0"/>
              </a:spcAft>
              <a:buNone/>
            </a:pPr>
            <a:r>
              <a:rPr lang="en"/>
              <a:t>In Memes!</a:t>
            </a:r>
            <a:endParaRPr/>
          </a:p>
        </p:txBody>
      </p:sp>
      <p:sp>
        <p:nvSpPr>
          <p:cNvPr id="86" name="Google Shape;86;p13"/>
          <p:cNvSpPr txBox="1">
            <a:spLocks noGrp="1"/>
          </p:cNvSpPr>
          <p:nvPr>
            <p:ph type="subTitle" idx="1"/>
          </p:nvPr>
        </p:nvSpPr>
        <p:spPr>
          <a:xfrm>
            <a:off x="342175" y="2133875"/>
            <a:ext cx="3501300" cy="2728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sz="2532"/>
              <a:t>Dr Shelley Braude</a:t>
            </a:r>
            <a:endParaRPr sz="2532"/>
          </a:p>
          <a:p>
            <a:pPr marL="0" lvl="0" indent="0" algn="l" rtl="0">
              <a:spcBef>
                <a:spcPts val="0"/>
              </a:spcBef>
              <a:spcAft>
                <a:spcPts val="0"/>
              </a:spcAft>
              <a:buNone/>
            </a:pPr>
            <a:endParaRPr sz="2316"/>
          </a:p>
          <a:p>
            <a:pPr marL="0" lvl="0" indent="0" algn="l" rtl="0">
              <a:spcBef>
                <a:spcPts val="0"/>
              </a:spcBef>
              <a:spcAft>
                <a:spcPts val="0"/>
              </a:spcAft>
              <a:buNone/>
            </a:pPr>
            <a:endParaRPr/>
          </a:p>
          <a:p>
            <a:pPr marL="0" lvl="0" indent="0" algn="l" rtl="0">
              <a:spcBef>
                <a:spcPts val="0"/>
              </a:spcBef>
              <a:spcAft>
                <a:spcPts val="0"/>
              </a:spcAft>
              <a:buNone/>
            </a:pPr>
            <a:r>
              <a:rPr lang="en" sz="1519"/>
              <a:t>Please note: The memes and videos shared in this presentation  are not my intellectual property and I do not have the copyrights for them, but as it is neither for profitable or commercial purposes, the internet says it is ok to use them!</a:t>
            </a:r>
            <a:endParaRPr sz="1519"/>
          </a:p>
        </p:txBody>
      </p:sp>
      <p:pic>
        <p:nvPicPr>
          <p:cNvPr id="87" name="Google Shape;87;p13"/>
          <p:cNvPicPr preferRelativeResize="0"/>
          <p:nvPr/>
        </p:nvPicPr>
        <p:blipFill>
          <a:blip r:embed="rId3">
            <a:alphaModFix/>
          </a:blip>
          <a:stretch>
            <a:fillRect/>
          </a:stretch>
        </p:blipFill>
        <p:spPr>
          <a:xfrm>
            <a:off x="4005511" y="0"/>
            <a:ext cx="5138478" cy="5143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139"/>
        <p:cNvGrpSpPr/>
        <p:nvPr/>
      </p:nvGrpSpPr>
      <p:grpSpPr>
        <a:xfrm>
          <a:off x="0" y="0"/>
          <a:ext cx="0" cy="0"/>
          <a:chOff x="0" y="0"/>
          <a:chExt cx="0" cy="0"/>
        </a:xfrm>
      </p:grpSpPr>
      <p:sp>
        <p:nvSpPr>
          <p:cNvPr id="140" name="Google Shape;140;p22"/>
          <p:cNvSpPr txBox="1">
            <a:spLocks noGrp="1"/>
          </p:cNvSpPr>
          <p:nvPr>
            <p:ph type="body" idx="1"/>
          </p:nvPr>
        </p:nvSpPr>
        <p:spPr>
          <a:xfrm>
            <a:off x="539963" y="3528049"/>
            <a:ext cx="8273700" cy="1028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688"/>
              <a:buNone/>
            </a:pPr>
            <a:r>
              <a:rPr lang="en" sz="1900">
                <a:solidFill>
                  <a:schemeClr val="dk1"/>
                </a:solidFill>
              </a:rPr>
              <a:t>Brain imaging shows that  fidgeting increases the blood flow to the prefrontal cortex - the part of the brain that is responsible for executive functioning and decision making.  </a:t>
            </a:r>
            <a:endParaRPr sz="1900">
              <a:solidFill>
                <a:schemeClr val="dk1"/>
              </a:solidFill>
            </a:endParaRPr>
          </a:p>
          <a:p>
            <a:pPr marL="0" lvl="0" indent="0" algn="r" rtl="0">
              <a:spcBef>
                <a:spcPts val="1200"/>
              </a:spcBef>
              <a:spcAft>
                <a:spcPts val="0"/>
              </a:spcAft>
              <a:buSzPts val="688"/>
              <a:buNone/>
            </a:pPr>
            <a:r>
              <a:rPr lang="en" sz="1637">
                <a:solidFill>
                  <a:schemeClr val="dk1"/>
                </a:solidFill>
              </a:rPr>
              <a:t>(Fernandez, J., et al. 2021)</a:t>
            </a:r>
            <a:endParaRPr sz="1637">
              <a:solidFill>
                <a:schemeClr val="dk1"/>
              </a:solidFill>
            </a:endParaRPr>
          </a:p>
          <a:p>
            <a:pPr marL="0" lvl="0" indent="0" algn="l" rtl="0">
              <a:spcBef>
                <a:spcPts val="1200"/>
              </a:spcBef>
              <a:spcAft>
                <a:spcPts val="1200"/>
              </a:spcAft>
              <a:buSzPts val="688"/>
              <a:buNone/>
            </a:pPr>
            <a:endParaRPr sz="937"/>
          </a:p>
        </p:txBody>
      </p:sp>
      <p:pic>
        <p:nvPicPr>
          <p:cNvPr id="141" name="Google Shape;141;p22"/>
          <p:cNvPicPr preferRelativeResize="0"/>
          <p:nvPr/>
        </p:nvPicPr>
        <p:blipFill rotWithShape="1">
          <a:blip r:embed="rId3">
            <a:alphaModFix/>
          </a:blip>
          <a:srcRect l="6824" t="6378" r="1692" b="4279"/>
          <a:stretch/>
        </p:blipFill>
        <p:spPr>
          <a:xfrm>
            <a:off x="988050" y="225125"/>
            <a:ext cx="7377549" cy="31519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endParaRPr/>
          </a:p>
        </p:txBody>
      </p:sp>
      <p:pic>
        <p:nvPicPr>
          <p:cNvPr id="147" name="Google Shape;147;p23" descr="prefrontal cortex and executive function in adhd image of a multi-colored brain graphic"/>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4"/>
          <p:cNvSpPr txBox="1">
            <a:spLocks noGrp="1"/>
          </p:cNvSpPr>
          <p:nvPr>
            <p:ph type="title"/>
          </p:nvPr>
        </p:nvSpPr>
        <p:spPr>
          <a:xfrm>
            <a:off x="598100" y="450196"/>
            <a:ext cx="8222100" cy="43620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“Delayed frontal lobe development makes regulating the limbic system - the circuitry associated with emotion, anxiety, reward and risky behaviour- more difficult.”</a:t>
            </a:r>
            <a:endParaRPr/>
          </a:p>
          <a:p>
            <a:pPr marL="0" lvl="0" indent="0" algn="l" rtl="0">
              <a:spcBef>
                <a:spcPts val="0"/>
              </a:spcBef>
              <a:spcAft>
                <a:spcPts val="0"/>
              </a:spcAft>
              <a:buNone/>
            </a:pPr>
            <a:endParaRPr/>
          </a:p>
          <a:p>
            <a:pPr marL="0" lvl="0" indent="0" algn="r" rtl="0">
              <a:spcBef>
                <a:spcPts val="0"/>
              </a:spcBef>
              <a:spcAft>
                <a:spcPts val="0"/>
              </a:spcAft>
              <a:buNone/>
            </a:pPr>
            <a:r>
              <a:rPr lang="en" sz="3422"/>
              <a:t>Dr Timothy Wilens, M.D.</a:t>
            </a:r>
            <a:endParaRPr sz="3422"/>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7" name="Google Shape;157;p25"/>
          <p:cNvPicPr preferRelativeResize="0"/>
          <p:nvPr/>
        </p:nvPicPr>
        <p:blipFill>
          <a:blip r:embed="rId3">
            <a:alphaModFix/>
          </a:blip>
          <a:stretch>
            <a:fillRect/>
          </a:stretch>
        </p:blipFill>
        <p:spPr>
          <a:xfrm>
            <a:off x="319400" y="0"/>
            <a:ext cx="8430026" cy="4741875"/>
          </a:xfrm>
          <a:prstGeom prst="rect">
            <a:avLst/>
          </a:prstGeom>
          <a:noFill/>
          <a:ln>
            <a:noFill/>
          </a:ln>
        </p:spPr>
      </p:pic>
      <p:sp>
        <p:nvSpPr>
          <p:cNvPr id="158" name="Google Shape;158;p25"/>
          <p:cNvSpPr txBox="1"/>
          <p:nvPr/>
        </p:nvSpPr>
        <p:spPr>
          <a:xfrm>
            <a:off x="35225" y="470665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https://youtu.be/s_P6sNFjLzI</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ctrTitle"/>
          </p:nvPr>
        </p:nvSpPr>
        <p:spPr>
          <a:xfrm>
            <a:off x="257925" y="290125"/>
            <a:ext cx="3773700" cy="25509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SzPct val="29289"/>
              <a:buNone/>
            </a:pPr>
            <a:r>
              <a:rPr lang="en" sz="3380"/>
              <a:t>Releasing dopamine feels good because dopamine tells your brain that a “reward” is about to happen.</a:t>
            </a:r>
            <a:endParaRPr sz="3380"/>
          </a:p>
        </p:txBody>
      </p:sp>
      <p:pic>
        <p:nvPicPr>
          <p:cNvPr id="164" name="Google Shape;164;p26" descr="Classical Conditioning: How It Works With Examples"/>
          <p:cNvPicPr preferRelativeResize="0"/>
          <p:nvPr/>
        </p:nvPicPr>
        <p:blipFill>
          <a:blip r:embed="rId3">
            <a:alphaModFix/>
          </a:blip>
          <a:stretch>
            <a:fillRect/>
          </a:stretch>
        </p:blipFill>
        <p:spPr>
          <a:xfrm>
            <a:off x="4236825" y="200100"/>
            <a:ext cx="4591050" cy="4591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7"/>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70" name="Google Shape;170;p27"/>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sp>
        <p:nvSpPr>
          <p:cNvPr id="171" name="Google Shape;171;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“Humans have never experienced this much dopamine before…</a:t>
            </a:r>
            <a:endParaRPr/>
          </a:p>
          <a:p>
            <a:pPr marL="0" lvl="0" indent="0" algn="l" rtl="0">
              <a:spcBef>
                <a:spcPts val="1200"/>
              </a:spcBef>
              <a:spcAft>
                <a:spcPts val="0"/>
              </a:spcAft>
              <a:buNone/>
            </a:pPr>
            <a:r>
              <a:rPr lang="en"/>
              <a:t>People with ADHD are always stimulated and excited about something new! </a:t>
            </a:r>
            <a:endParaRPr/>
          </a:p>
          <a:p>
            <a:pPr marL="0" lvl="0" indent="0" algn="l" rtl="0">
              <a:spcBef>
                <a:spcPts val="1200"/>
              </a:spcBef>
              <a:spcAft>
                <a:spcPts val="0"/>
              </a:spcAft>
              <a:buNone/>
            </a:pPr>
            <a:r>
              <a:rPr lang="en"/>
              <a:t>But… they can’t figure out which hits of dopamine to follow which makes them even more scatterbrained!”</a:t>
            </a:r>
            <a:endParaRPr/>
          </a:p>
          <a:p>
            <a:pPr marL="0" lvl="0" indent="0" algn="r" rtl="0">
              <a:spcBef>
                <a:spcPts val="1200"/>
              </a:spcBef>
              <a:spcAft>
                <a:spcPts val="1200"/>
              </a:spcAft>
              <a:buNone/>
            </a:pPr>
            <a:r>
              <a:rPr lang="en"/>
              <a:t>The ADHD Boss</a:t>
            </a:r>
            <a:endParaRPr/>
          </a:p>
        </p:txBody>
      </p:sp>
      <p:pic>
        <p:nvPicPr>
          <p:cNvPr id="172" name="Google Shape;172;p27"/>
          <p:cNvPicPr preferRelativeResize="0"/>
          <p:nvPr/>
        </p:nvPicPr>
        <p:blipFill>
          <a:blip r:embed="rId3">
            <a:alphaModFix/>
          </a:blip>
          <a:stretch>
            <a:fillRect/>
          </a:stretch>
        </p:blipFill>
        <p:spPr>
          <a:xfrm>
            <a:off x="60025" y="47200"/>
            <a:ext cx="4341249" cy="4943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460950" y="241500"/>
            <a:ext cx="4181100" cy="4989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Stimulants</a:t>
            </a:r>
            <a:endParaRPr/>
          </a:p>
        </p:txBody>
      </p:sp>
      <p:pic>
        <p:nvPicPr>
          <p:cNvPr id="178" name="Google Shape;178;p28" descr="Pin on Adhd"/>
          <p:cNvPicPr preferRelativeResize="0"/>
          <p:nvPr/>
        </p:nvPicPr>
        <p:blipFill>
          <a:blip r:embed="rId3">
            <a:alphaModFix/>
          </a:blip>
          <a:stretch>
            <a:fillRect/>
          </a:stretch>
        </p:blipFill>
        <p:spPr>
          <a:xfrm>
            <a:off x="5323997" y="0"/>
            <a:ext cx="3820002" cy="5143500"/>
          </a:xfrm>
          <a:prstGeom prst="rect">
            <a:avLst/>
          </a:prstGeom>
          <a:noFill/>
          <a:ln>
            <a:noFill/>
          </a:ln>
        </p:spPr>
      </p:pic>
      <p:sp>
        <p:nvSpPr>
          <p:cNvPr id="179" name="Google Shape;179;p28"/>
          <p:cNvSpPr txBox="1"/>
          <p:nvPr/>
        </p:nvSpPr>
        <p:spPr>
          <a:xfrm>
            <a:off x="220100" y="810375"/>
            <a:ext cx="4181100" cy="4248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a:solidFill>
                  <a:srgbClr val="F3F3F3"/>
                </a:solidFill>
                <a:latin typeface="Roboto"/>
                <a:ea typeface="Roboto"/>
                <a:cs typeface="Roboto"/>
                <a:sym typeface="Roboto"/>
              </a:rPr>
              <a:t>Believed to work by increasing dopamine and norepinephrine levels in the brain. </a:t>
            </a:r>
            <a:endParaRPr sz="2200">
              <a:solidFill>
                <a:srgbClr val="F3F3F3"/>
              </a:solidFill>
              <a:latin typeface="Roboto"/>
              <a:ea typeface="Roboto"/>
              <a:cs typeface="Roboto"/>
              <a:sym typeface="Roboto"/>
            </a:endParaRPr>
          </a:p>
          <a:p>
            <a:pPr marL="0" lvl="0" indent="0" algn="l" rtl="0">
              <a:spcBef>
                <a:spcPts val="0"/>
              </a:spcBef>
              <a:spcAft>
                <a:spcPts val="0"/>
              </a:spcAft>
              <a:buNone/>
            </a:pPr>
            <a:endParaRPr sz="2200">
              <a:solidFill>
                <a:srgbClr val="F3F3F3"/>
              </a:solidFill>
              <a:latin typeface="Roboto"/>
              <a:ea typeface="Roboto"/>
              <a:cs typeface="Roboto"/>
              <a:sym typeface="Roboto"/>
            </a:endParaRPr>
          </a:p>
          <a:p>
            <a:pPr marL="0" lvl="0" indent="0" algn="l" rtl="0">
              <a:spcBef>
                <a:spcPts val="0"/>
              </a:spcBef>
              <a:spcAft>
                <a:spcPts val="0"/>
              </a:spcAft>
              <a:buNone/>
            </a:pPr>
            <a:r>
              <a:rPr lang="en" sz="2200">
                <a:solidFill>
                  <a:srgbClr val="F3F3F3"/>
                </a:solidFill>
                <a:latin typeface="Roboto"/>
                <a:ea typeface="Roboto"/>
                <a:cs typeface="Roboto"/>
                <a:sym typeface="Roboto"/>
              </a:rPr>
              <a:t>2 types:</a:t>
            </a:r>
            <a:endParaRPr sz="2200">
              <a:solidFill>
                <a:srgbClr val="F3F3F3"/>
              </a:solidFill>
              <a:latin typeface="Roboto"/>
              <a:ea typeface="Roboto"/>
              <a:cs typeface="Roboto"/>
              <a:sym typeface="Roboto"/>
            </a:endParaRPr>
          </a:p>
          <a:p>
            <a:pPr marL="457200" lvl="0" indent="-368300" algn="l" rtl="0">
              <a:spcBef>
                <a:spcPts val="0"/>
              </a:spcBef>
              <a:spcAft>
                <a:spcPts val="0"/>
              </a:spcAft>
              <a:buClr>
                <a:srgbClr val="F3F3F3"/>
              </a:buClr>
              <a:buSzPts val="2200"/>
              <a:buFont typeface="Roboto"/>
              <a:buChar char="●"/>
            </a:pPr>
            <a:r>
              <a:rPr lang="en" sz="2200">
                <a:solidFill>
                  <a:srgbClr val="F3F3F3"/>
                </a:solidFill>
                <a:latin typeface="Roboto"/>
                <a:ea typeface="Roboto"/>
                <a:cs typeface="Roboto"/>
                <a:sym typeface="Roboto"/>
              </a:rPr>
              <a:t>Methylphenidates: block the reuptake of dopamine.</a:t>
            </a:r>
            <a:endParaRPr sz="2200">
              <a:solidFill>
                <a:srgbClr val="F3F3F3"/>
              </a:solidFill>
              <a:latin typeface="Roboto"/>
              <a:ea typeface="Roboto"/>
              <a:cs typeface="Roboto"/>
              <a:sym typeface="Roboto"/>
            </a:endParaRPr>
          </a:p>
          <a:p>
            <a:pPr marL="457200" lvl="0" indent="0" algn="l" rtl="0">
              <a:spcBef>
                <a:spcPts val="0"/>
              </a:spcBef>
              <a:spcAft>
                <a:spcPts val="0"/>
              </a:spcAft>
              <a:buNone/>
            </a:pPr>
            <a:endParaRPr sz="2200">
              <a:solidFill>
                <a:srgbClr val="F3F3F3"/>
              </a:solidFill>
              <a:latin typeface="Roboto"/>
              <a:ea typeface="Roboto"/>
              <a:cs typeface="Roboto"/>
              <a:sym typeface="Roboto"/>
            </a:endParaRPr>
          </a:p>
          <a:p>
            <a:pPr marL="457200" lvl="0" indent="-368300" algn="l" rtl="0">
              <a:spcBef>
                <a:spcPts val="0"/>
              </a:spcBef>
              <a:spcAft>
                <a:spcPts val="0"/>
              </a:spcAft>
              <a:buClr>
                <a:srgbClr val="F3F3F3"/>
              </a:buClr>
              <a:buSzPts val="2200"/>
              <a:buFont typeface="Roboto"/>
              <a:buChar char="●"/>
            </a:pPr>
            <a:r>
              <a:rPr lang="en" sz="2200">
                <a:solidFill>
                  <a:srgbClr val="F3F3F3"/>
                </a:solidFill>
                <a:latin typeface="Roboto"/>
                <a:ea typeface="Roboto"/>
                <a:cs typeface="Roboto"/>
                <a:sym typeface="Roboto"/>
              </a:rPr>
              <a:t>Amphetamines: block reuptake and stimulate additional release of dopamine</a:t>
            </a:r>
            <a:endParaRPr sz="2200">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9"/>
          <p:cNvSpPr txBox="1">
            <a:spLocks noGrp="1"/>
          </p:cNvSpPr>
          <p:nvPr>
            <p:ph type="title"/>
          </p:nvPr>
        </p:nvSpPr>
        <p:spPr>
          <a:xfrm>
            <a:off x="311700" y="410000"/>
            <a:ext cx="2896500" cy="2013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Productive Procrastination</a:t>
            </a:r>
            <a:endParaRPr/>
          </a:p>
          <a:p>
            <a:pPr marL="0" lvl="0" indent="0" algn="l" rtl="0">
              <a:spcBef>
                <a:spcPts val="0"/>
              </a:spcBef>
              <a:spcAft>
                <a:spcPts val="0"/>
              </a:spcAft>
              <a:buNone/>
            </a:pPr>
            <a:r>
              <a:rPr lang="en"/>
              <a:t>A.k.a. Side Quests</a:t>
            </a:r>
            <a:endParaRPr/>
          </a:p>
        </p:txBody>
      </p:sp>
      <p:sp>
        <p:nvSpPr>
          <p:cNvPr id="185" name="Google Shape;185;p29"/>
          <p:cNvSpPr txBox="1">
            <a:spLocks noGrp="1"/>
          </p:cNvSpPr>
          <p:nvPr>
            <p:ph type="body" idx="1"/>
          </p:nvPr>
        </p:nvSpPr>
        <p:spPr>
          <a:xfrm>
            <a:off x="311700" y="2840175"/>
            <a:ext cx="2669700" cy="1728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300" u="sng">
                <a:solidFill>
                  <a:schemeClr val="hlink"/>
                </a:solidFill>
                <a:hlinkClick r:id="rId3"/>
              </a:rPr>
              <a:t>https://www.instagram.com/reel/CqJGRccvduI/?igshid=MTc4MmM1YmI2Ng%3D%3D</a:t>
            </a:r>
            <a:endParaRPr sz="800"/>
          </a:p>
          <a:p>
            <a:pPr marL="0" lvl="0" indent="0" algn="l" rtl="0">
              <a:spcBef>
                <a:spcPts val="1200"/>
              </a:spcBef>
              <a:spcAft>
                <a:spcPts val="1200"/>
              </a:spcAft>
              <a:buNone/>
            </a:pPr>
            <a:r>
              <a:rPr lang="en" sz="1400" u="sng">
                <a:solidFill>
                  <a:schemeClr val="hlink"/>
                </a:solidFill>
                <a:hlinkClick r:id="rId4"/>
              </a:rPr>
              <a:t>https://www.youtube.com/watch?v=AbSehcT19u0</a:t>
            </a:r>
            <a:endParaRPr sz="1400"/>
          </a:p>
        </p:txBody>
      </p:sp>
      <p:pic>
        <p:nvPicPr>
          <p:cNvPr id="186" name="Google Shape;186;p29"/>
          <p:cNvPicPr preferRelativeResize="0"/>
          <p:nvPr/>
        </p:nvPicPr>
        <p:blipFill>
          <a:blip r:embed="rId5">
            <a:alphaModFix/>
          </a:blip>
          <a:stretch>
            <a:fillRect/>
          </a:stretch>
        </p:blipFill>
        <p:spPr>
          <a:xfrm>
            <a:off x="3272100" y="152400"/>
            <a:ext cx="5719501" cy="42896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30"/>
          <p:cNvPicPr preferRelativeResize="0"/>
          <p:nvPr/>
        </p:nvPicPr>
        <p:blipFill rotWithShape="1">
          <a:blip r:embed="rId3">
            <a:alphaModFix/>
          </a:blip>
          <a:srcRect l="3462" t="-1472" r="3462" b="-1472"/>
          <a:stretch/>
        </p:blipFill>
        <p:spPr>
          <a:xfrm>
            <a:off x="4083725" y="91450"/>
            <a:ext cx="4736375" cy="4937750"/>
          </a:xfrm>
          <a:prstGeom prst="rect">
            <a:avLst/>
          </a:prstGeom>
          <a:noFill/>
          <a:ln>
            <a:noFill/>
          </a:ln>
        </p:spPr>
      </p:pic>
      <p:sp>
        <p:nvSpPr>
          <p:cNvPr id="192" name="Google Shape;192;p30"/>
          <p:cNvSpPr txBox="1"/>
          <p:nvPr/>
        </p:nvSpPr>
        <p:spPr>
          <a:xfrm>
            <a:off x="303625" y="560050"/>
            <a:ext cx="3422400" cy="387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accent3"/>
                </a:solidFill>
                <a:latin typeface="Roboto"/>
                <a:ea typeface="Roboto"/>
                <a:cs typeface="Roboto"/>
                <a:sym typeface="Roboto"/>
              </a:rPr>
              <a:t>ADHD has little or </a:t>
            </a:r>
            <a:r>
              <a:rPr lang="en" sz="2400">
                <a:solidFill>
                  <a:srgbClr val="1A1A1A"/>
                </a:solidFill>
                <a:latin typeface="Roboto Black"/>
                <a:ea typeface="Roboto Black"/>
                <a:cs typeface="Roboto Black"/>
                <a:sym typeface="Roboto Black"/>
              </a:rPr>
              <a:t>nothing</a:t>
            </a:r>
            <a:r>
              <a:rPr lang="en" sz="2400" b="1">
                <a:solidFill>
                  <a:schemeClr val="accent3"/>
                </a:solidFill>
                <a:latin typeface="Roboto"/>
                <a:ea typeface="Roboto"/>
                <a:cs typeface="Roboto"/>
                <a:sym typeface="Roboto"/>
              </a:rPr>
              <a:t> to do with EFFORT, DISCIPLINE or INTENTION. </a:t>
            </a:r>
            <a:endParaRPr sz="2400" b="1">
              <a:solidFill>
                <a:schemeClr val="accent3"/>
              </a:solidFill>
              <a:latin typeface="Roboto"/>
              <a:ea typeface="Roboto"/>
              <a:cs typeface="Roboto"/>
              <a:sym typeface="Roboto"/>
            </a:endParaRPr>
          </a:p>
          <a:p>
            <a:pPr marL="0" lvl="0" indent="0" algn="l" rtl="0">
              <a:spcBef>
                <a:spcPts val="0"/>
              </a:spcBef>
              <a:spcAft>
                <a:spcPts val="0"/>
              </a:spcAft>
              <a:buNone/>
            </a:pPr>
            <a:endParaRPr sz="2400" b="1">
              <a:solidFill>
                <a:schemeClr val="accent3"/>
              </a:solidFill>
              <a:latin typeface="Roboto"/>
              <a:ea typeface="Roboto"/>
              <a:cs typeface="Roboto"/>
              <a:sym typeface="Roboto"/>
            </a:endParaRPr>
          </a:p>
          <a:p>
            <a:pPr marL="0" lvl="0" indent="0" algn="l" rtl="0">
              <a:spcBef>
                <a:spcPts val="0"/>
              </a:spcBef>
              <a:spcAft>
                <a:spcPts val="0"/>
              </a:spcAft>
              <a:buNone/>
            </a:pPr>
            <a:endParaRPr sz="2400" b="1">
              <a:solidFill>
                <a:schemeClr val="accent3"/>
              </a:solidFill>
              <a:latin typeface="Roboto"/>
              <a:ea typeface="Roboto"/>
              <a:cs typeface="Roboto"/>
              <a:sym typeface="Roboto"/>
            </a:endParaRPr>
          </a:p>
          <a:p>
            <a:pPr marL="0" lvl="0" indent="0" algn="l" rtl="0">
              <a:spcBef>
                <a:spcPts val="0"/>
              </a:spcBef>
              <a:spcAft>
                <a:spcPts val="0"/>
              </a:spcAft>
              <a:buNone/>
            </a:pPr>
            <a:endParaRPr sz="2400" b="1">
              <a:solidFill>
                <a:schemeClr val="accent3"/>
              </a:solidFill>
              <a:latin typeface="Roboto"/>
              <a:ea typeface="Roboto"/>
              <a:cs typeface="Roboto"/>
              <a:sym typeface="Roboto"/>
            </a:endParaRPr>
          </a:p>
          <a:p>
            <a:pPr marL="0" lvl="0" indent="0" algn="l" rtl="0">
              <a:spcBef>
                <a:spcPts val="0"/>
              </a:spcBef>
              <a:spcAft>
                <a:spcPts val="0"/>
              </a:spcAft>
              <a:buNone/>
            </a:pPr>
            <a:r>
              <a:rPr lang="en" sz="2400" b="1">
                <a:solidFill>
                  <a:schemeClr val="accent3"/>
                </a:solidFill>
                <a:latin typeface="Roboto"/>
                <a:ea typeface="Roboto"/>
                <a:cs typeface="Roboto"/>
                <a:sym typeface="Roboto"/>
              </a:rPr>
              <a:t>It’s like telling a short sighted person to just try looking harder. </a:t>
            </a:r>
            <a:endParaRPr sz="2400" b="1">
              <a:solidFill>
                <a:schemeClr val="accent3"/>
              </a:solidFill>
              <a:latin typeface="Roboto"/>
              <a:ea typeface="Roboto"/>
              <a:cs typeface="Roboto"/>
              <a:sym typeface="Robo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31" descr="Dani Donovan 👩🏻‍🎨 ADHD Comics on Twitter: &quot;All or nothing. For me, #ADHD  results in a lot of black-or-white thinking. Anything less than perfect  feels like a total failure. Breaking even ONE"/>
          <p:cNvPicPr preferRelativeResize="0"/>
          <p:nvPr/>
        </p:nvPicPr>
        <p:blipFill>
          <a:blip r:embed="rId3">
            <a:alphaModFix/>
          </a:blip>
          <a:stretch>
            <a:fillRect/>
          </a:stretch>
        </p:blipFill>
        <p:spPr>
          <a:xfrm>
            <a:off x="0" y="-12"/>
            <a:ext cx="6972950" cy="5229725"/>
          </a:xfrm>
          <a:prstGeom prst="rect">
            <a:avLst/>
          </a:prstGeom>
          <a:noFill/>
          <a:ln>
            <a:noFill/>
          </a:ln>
        </p:spPr>
      </p:pic>
      <p:sp>
        <p:nvSpPr>
          <p:cNvPr id="198" name="Google Shape;198;p31"/>
          <p:cNvSpPr txBox="1">
            <a:spLocks noGrp="1"/>
          </p:cNvSpPr>
          <p:nvPr>
            <p:ph type="title" idx="4294967295"/>
          </p:nvPr>
        </p:nvSpPr>
        <p:spPr>
          <a:xfrm>
            <a:off x="1351950" y="132550"/>
            <a:ext cx="4341900" cy="7068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a:solidFill>
                  <a:schemeClr val="lt1"/>
                </a:solidFill>
              </a:rPr>
              <a:t>All or Nothing Thinking</a:t>
            </a:r>
            <a:endParaRPr b="1">
              <a:solidFill>
                <a:schemeClr val="lt1"/>
              </a:solidFill>
            </a:endParaRPr>
          </a:p>
        </p:txBody>
      </p:sp>
      <p:sp>
        <p:nvSpPr>
          <p:cNvPr id="199" name="Google Shape;199;p31"/>
          <p:cNvSpPr txBox="1"/>
          <p:nvPr/>
        </p:nvSpPr>
        <p:spPr>
          <a:xfrm>
            <a:off x="711475" y="4377350"/>
            <a:ext cx="5550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b="1">
                <a:solidFill>
                  <a:schemeClr val="lt1"/>
                </a:solidFill>
                <a:latin typeface="Roboto"/>
                <a:ea typeface="Roboto"/>
                <a:cs typeface="Roboto"/>
                <a:sym typeface="Roboto"/>
              </a:rPr>
              <a:t>There is no in between…</a:t>
            </a:r>
            <a:endParaRPr sz="3000" b="1">
              <a:solidFill>
                <a:schemeClr val="lt1"/>
              </a:solidFill>
              <a:latin typeface="Roboto"/>
              <a:ea typeface="Roboto"/>
              <a:cs typeface="Roboto"/>
              <a:sym typeface="Roboto"/>
            </a:endParaRPr>
          </a:p>
        </p:txBody>
      </p:sp>
      <p:sp>
        <p:nvSpPr>
          <p:cNvPr id="200" name="Google Shape;200;p31"/>
          <p:cNvSpPr txBox="1"/>
          <p:nvPr/>
        </p:nvSpPr>
        <p:spPr>
          <a:xfrm>
            <a:off x="7074000" y="310000"/>
            <a:ext cx="207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https://www.tiktok.com/@connordewolfe/video/7130652050500750634?lang=en</a:t>
            </a:r>
            <a:endParaRPr/>
          </a:p>
        </p:txBody>
      </p:sp>
      <p:sp>
        <p:nvSpPr>
          <p:cNvPr id="201" name="Google Shape;201;p31"/>
          <p:cNvSpPr txBox="1"/>
          <p:nvPr/>
        </p:nvSpPr>
        <p:spPr>
          <a:xfrm>
            <a:off x="7074000" y="3670925"/>
            <a:ext cx="2070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5"/>
              </a:rPr>
              <a:t>https://www.tiktok.com/@em.raeburn/video/7219640343715794182?lang=en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Overview</a:t>
            </a:r>
            <a:endParaRPr/>
          </a:p>
        </p:txBody>
      </p:sp>
      <p:sp>
        <p:nvSpPr>
          <p:cNvPr id="93" name="Google Shape;93;p14"/>
          <p:cNvSpPr txBox="1">
            <a:spLocks noGrp="1"/>
          </p:cNvSpPr>
          <p:nvPr>
            <p:ph type="body" idx="1"/>
          </p:nvPr>
        </p:nvSpPr>
        <p:spPr>
          <a:xfrm>
            <a:off x="311700" y="1017800"/>
            <a:ext cx="8520600" cy="3845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highlight>
                  <a:schemeClr val="lt1"/>
                </a:highlight>
              </a:rPr>
              <a:t>Part One</a:t>
            </a:r>
            <a:endParaRPr>
              <a:solidFill>
                <a:schemeClr val="dk1"/>
              </a:solidFill>
              <a:highlight>
                <a:schemeClr val="lt1"/>
              </a:highlight>
            </a:endParaRPr>
          </a:p>
          <a:p>
            <a:pPr marL="457200" lvl="0" indent="-342900" algn="l" rtl="0">
              <a:spcBef>
                <a:spcPts val="1200"/>
              </a:spcBef>
              <a:spcAft>
                <a:spcPts val="0"/>
              </a:spcAft>
              <a:buClr>
                <a:schemeClr val="dk1"/>
              </a:buClr>
              <a:buSzPts val="1800"/>
              <a:buChar char="●"/>
            </a:pPr>
            <a:r>
              <a:rPr lang="en">
                <a:solidFill>
                  <a:schemeClr val="dk1"/>
                </a:solidFill>
                <a:highlight>
                  <a:schemeClr val="lt1"/>
                </a:highlight>
              </a:rPr>
              <a:t>Define ADHD</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en">
                <a:solidFill>
                  <a:schemeClr val="dk1"/>
                </a:solidFill>
                <a:highlight>
                  <a:schemeClr val="lt1"/>
                </a:highlight>
              </a:rPr>
              <a:t>Explain the neurological basis for ADHD- structure and neurotransmitters</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en">
                <a:solidFill>
                  <a:schemeClr val="dk1"/>
                </a:solidFill>
                <a:highlight>
                  <a:schemeClr val="lt1"/>
                </a:highlight>
              </a:rPr>
              <a:t>Talk through the presentation of ADHD in practice </a:t>
            </a:r>
            <a:endParaRPr>
              <a:solidFill>
                <a:schemeClr val="dk1"/>
              </a:solidFill>
              <a:highlight>
                <a:schemeClr val="lt1"/>
              </a:highlight>
            </a:endParaRPr>
          </a:p>
          <a:p>
            <a:pPr marL="0" lvl="0" indent="0" algn="l" rtl="0">
              <a:spcBef>
                <a:spcPts val="1200"/>
              </a:spcBef>
              <a:spcAft>
                <a:spcPts val="0"/>
              </a:spcAft>
              <a:buNone/>
            </a:pPr>
            <a:r>
              <a:rPr lang="en">
                <a:solidFill>
                  <a:schemeClr val="dk1"/>
                </a:solidFill>
                <a:highlight>
                  <a:schemeClr val="lt1"/>
                </a:highlight>
              </a:rPr>
              <a:t>Part Two</a:t>
            </a:r>
            <a:endParaRPr>
              <a:solidFill>
                <a:schemeClr val="dk1"/>
              </a:solidFill>
              <a:highlight>
                <a:schemeClr val="lt1"/>
              </a:highlight>
            </a:endParaRPr>
          </a:p>
          <a:p>
            <a:pPr marL="457200" lvl="0" indent="-342900" algn="l" rtl="0">
              <a:spcBef>
                <a:spcPts val="1200"/>
              </a:spcBef>
              <a:spcAft>
                <a:spcPts val="0"/>
              </a:spcAft>
              <a:buClr>
                <a:schemeClr val="dk1"/>
              </a:buClr>
              <a:buSzPts val="1800"/>
              <a:buChar char="●"/>
            </a:pPr>
            <a:r>
              <a:rPr lang="en">
                <a:solidFill>
                  <a:schemeClr val="dk1"/>
                </a:solidFill>
                <a:highlight>
                  <a:schemeClr val="lt1"/>
                </a:highlight>
              </a:rPr>
              <a:t>Share some of the ADHD Superpowers</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en">
                <a:solidFill>
                  <a:schemeClr val="dk1"/>
                </a:solidFill>
                <a:highlight>
                  <a:schemeClr val="lt1"/>
                </a:highlight>
              </a:rPr>
              <a:t>Explore Strategies for supporting learners and colleagues with ADHD</a:t>
            </a:r>
            <a:endParaRPr>
              <a:solidFill>
                <a:schemeClr val="dk1"/>
              </a:solidFill>
              <a:highlight>
                <a:schemeClr val="lt1"/>
              </a:highlight>
            </a:endParaRPr>
          </a:p>
          <a:p>
            <a:pPr marL="457200" lvl="0" indent="-342900" algn="l" rtl="0">
              <a:spcBef>
                <a:spcPts val="0"/>
              </a:spcBef>
              <a:spcAft>
                <a:spcPts val="0"/>
              </a:spcAft>
              <a:buClr>
                <a:schemeClr val="dk1"/>
              </a:buClr>
              <a:buSzPts val="1800"/>
              <a:buChar char="●"/>
            </a:pPr>
            <a:r>
              <a:rPr lang="en">
                <a:solidFill>
                  <a:schemeClr val="dk1"/>
                </a:solidFill>
                <a:highlight>
                  <a:schemeClr val="lt1"/>
                </a:highlight>
              </a:rPr>
              <a:t>Time for Questions… hopefully!</a:t>
            </a:r>
            <a:endParaRPr>
              <a:solidFill>
                <a:schemeClr val="dk1"/>
              </a:solidFill>
              <a:highlight>
                <a:schemeClr val="lt1"/>
              </a:highligh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05"/>
        <p:cNvGrpSpPr/>
        <p:nvPr/>
      </p:nvGrpSpPr>
      <p:grpSpPr>
        <a:xfrm>
          <a:off x="0" y="0"/>
          <a:ext cx="0" cy="0"/>
          <a:chOff x="0" y="0"/>
          <a:chExt cx="0" cy="0"/>
        </a:xfrm>
      </p:grpSpPr>
      <p:sp>
        <p:nvSpPr>
          <p:cNvPr id="206" name="Google Shape;206;p32"/>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Let’s summarise! </a:t>
            </a:r>
            <a:endParaRPr/>
          </a:p>
        </p:txBody>
      </p:sp>
      <p:sp>
        <p:nvSpPr>
          <p:cNvPr id="207" name="Google Shape;207;p32"/>
          <p:cNvSpPr txBox="1"/>
          <p:nvPr/>
        </p:nvSpPr>
        <p:spPr>
          <a:xfrm>
            <a:off x="311700" y="2960375"/>
            <a:ext cx="32430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https://www.tiktok.com/@connordewolfe/video/7219769711406615854</a:t>
            </a:r>
            <a:endParaRPr/>
          </a:p>
          <a:p>
            <a:pPr marL="0" lvl="0" indent="0" algn="l" rtl="0">
              <a:spcBef>
                <a:spcPts val="0"/>
              </a:spcBef>
              <a:spcAft>
                <a:spcPts val="0"/>
              </a:spcAft>
              <a:buNone/>
            </a:pPr>
            <a:endParaRPr/>
          </a:p>
          <a:p>
            <a:pPr marL="0" lvl="0" indent="0" algn="l" rtl="0">
              <a:spcBef>
                <a:spcPts val="0"/>
              </a:spcBef>
              <a:spcAft>
                <a:spcPts val="0"/>
              </a:spcAft>
              <a:buNone/>
            </a:pPr>
            <a:r>
              <a:rPr lang="en" u="sng">
                <a:solidFill>
                  <a:schemeClr val="hlink"/>
                </a:solidFill>
                <a:hlinkClick r:id="rId4"/>
              </a:rPr>
              <a:t>DAVE</a:t>
            </a:r>
            <a:r>
              <a:rPr lang="en"/>
              <a:t> Youtube</a:t>
            </a:r>
            <a:endParaRPr/>
          </a:p>
        </p:txBody>
      </p:sp>
      <p:sp>
        <p:nvSpPr>
          <p:cNvPr id="208" name="Google Shape;208;p32"/>
          <p:cNvSpPr txBox="1"/>
          <p:nvPr/>
        </p:nvSpPr>
        <p:spPr>
          <a:xfrm>
            <a:off x="311700" y="1417325"/>
            <a:ext cx="4788300" cy="12621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ADHD Brain is wired differently</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Executive Function differences</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Chase dopamine</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Can’t regulate attention</a:t>
            </a:r>
            <a:endParaRPr>
              <a:solidFill>
                <a:schemeClr val="dk1"/>
              </a:solidFill>
              <a:latin typeface="Roboto"/>
              <a:ea typeface="Roboto"/>
              <a:cs typeface="Roboto"/>
              <a:sym typeface="Roboto"/>
            </a:endParaRPr>
          </a:p>
          <a:p>
            <a:pPr marL="457200" lvl="0" indent="-317500" algn="l" rtl="0">
              <a:spcBef>
                <a:spcPts val="0"/>
              </a:spcBef>
              <a:spcAft>
                <a:spcPts val="0"/>
              </a:spcAft>
              <a:buClr>
                <a:schemeClr val="dk1"/>
              </a:buClr>
              <a:buSzPts val="1400"/>
              <a:buFont typeface="Roboto"/>
              <a:buChar char="●"/>
            </a:pPr>
            <a:r>
              <a:rPr lang="en">
                <a:solidFill>
                  <a:schemeClr val="dk1"/>
                </a:solidFill>
                <a:latin typeface="Roboto"/>
                <a:ea typeface="Roboto"/>
                <a:cs typeface="Roboto"/>
                <a:sym typeface="Roboto"/>
              </a:rPr>
              <a:t>All or Nothing</a:t>
            </a:r>
            <a:endParaRPr>
              <a:solidFill>
                <a:schemeClr val="dk1"/>
              </a:solidFill>
              <a:latin typeface="Roboto"/>
              <a:ea typeface="Roboto"/>
              <a:cs typeface="Roboto"/>
              <a:sym typeface="Roboto"/>
            </a:endParaRPr>
          </a:p>
        </p:txBody>
      </p:sp>
      <p:pic>
        <p:nvPicPr>
          <p:cNvPr id="209" name="Google Shape;209;p32"/>
          <p:cNvPicPr preferRelativeResize="0"/>
          <p:nvPr/>
        </p:nvPicPr>
        <p:blipFill>
          <a:blip r:embed="rId5">
            <a:alphaModFix/>
          </a:blip>
          <a:stretch>
            <a:fillRect/>
          </a:stretch>
        </p:blipFill>
        <p:spPr>
          <a:xfrm>
            <a:off x="3634725" y="701575"/>
            <a:ext cx="5368300" cy="35788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260125" y="4009225"/>
            <a:ext cx="2847900" cy="980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1400" u="sng">
                <a:solidFill>
                  <a:schemeClr val="hlink"/>
                </a:solidFill>
                <a:latin typeface="Arial"/>
                <a:ea typeface="Arial"/>
                <a:cs typeface="Arial"/>
                <a:sym typeface="Arial"/>
                <a:hlinkClick r:id="rId3"/>
              </a:rPr>
              <a:t>GETTING ORGANISED! #adhd #adhdtiktok #adhdawareness #adhdinwomen #adhd... | TikTok</a:t>
            </a:r>
            <a:endParaRPr sz="1400">
              <a:solidFill>
                <a:srgbClr val="000000"/>
              </a:solidFill>
              <a:latin typeface="Arial"/>
              <a:ea typeface="Arial"/>
              <a:cs typeface="Arial"/>
              <a:sym typeface="Arial"/>
            </a:endParaRPr>
          </a:p>
          <a:p>
            <a:pPr marL="0" lvl="0" indent="0" algn="l" rtl="0">
              <a:spcBef>
                <a:spcPts val="0"/>
              </a:spcBef>
              <a:spcAft>
                <a:spcPts val="0"/>
              </a:spcAft>
              <a:buSzPts val="990"/>
              <a:buNone/>
            </a:pPr>
            <a:endParaRPr sz="1600"/>
          </a:p>
        </p:txBody>
      </p:sp>
      <p:pic>
        <p:nvPicPr>
          <p:cNvPr id="215" name="Google Shape;215;p33"/>
          <p:cNvPicPr preferRelativeResize="0"/>
          <p:nvPr/>
        </p:nvPicPr>
        <p:blipFill>
          <a:blip r:embed="rId4">
            <a:alphaModFix/>
          </a:blip>
          <a:stretch>
            <a:fillRect/>
          </a:stretch>
        </p:blipFill>
        <p:spPr>
          <a:xfrm>
            <a:off x="4062125" y="46325"/>
            <a:ext cx="5081876" cy="4801475"/>
          </a:xfrm>
          <a:prstGeom prst="rect">
            <a:avLst/>
          </a:prstGeom>
          <a:noFill/>
          <a:ln>
            <a:noFill/>
          </a:ln>
        </p:spPr>
      </p:pic>
      <p:sp>
        <p:nvSpPr>
          <p:cNvPr id="216" name="Google Shape;216;p33"/>
          <p:cNvSpPr txBox="1"/>
          <p:nvPr/>
        </p:nvSpPr>
        <p:spPr>
          <a:xfrm>
            <a:off x="134475" y="330100"/>
            <a:ext cx="3607500" cy="3370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solidFill>
                  <a:schemeClr val="dk1"/>
                </a:solidFill>
                <a:latin typeface="Roboto"/>
                <a:ea typeface="Roboto"/>
                <a:cs typeface="Roboto"/>
                <a:sym typeface="Roboto"/>
              </a:rPr>
              <a:t>For some ADHDers, anxiety associated with a deadline can drive them towards greatness…  </a:t>
            </a:r>
            <a:endParaRPr sz="2300">
              <a:solidFill>
                <a:schemeClr val="dk1"/>
              </a:solidFill>
              <a:latin typeface="Roboto"/>
              <a:ea typeface="Roboto"/>
              <a:cs typeface="Roboto"/>
              <a:sym typeface="Roboto"/>
            </a:endParaRPr>
          </a:p>
          <a:p>
            <a:pPr marL="0" lvl="0" indent="0" algn="l" rtl="0">
              <a:spcBef>
                <a:spcPts val="0"/>
              </a:spcBef>
              <a:spcAft>
                <a:spcPts val="0"/>
              </a:spcAft>
              <a:buNone/>
            </a:pPr>
            <a:endParaRPr sz="2300">
              <a:solidFill>
                <a:schemeClr val="dk1"/>
              </a:solidFill>
              <a:latin typeface="Roboto"/>
              <a:ea typeface="Roboto"/>
              <a:cs typeface="Roboto"/>
              <a:sym typeface="Roboto"/>
            </a:endParaRPr>
          </a:p>
          <a:p>
            <a:pPr marL="0" lvl="0" indent="0" algn="l" rtl="0">
              <a:spcBef>
                <a:spcPts val="0"/>
              </a:spcBef>
              <a:spcAft>
                <a:spcPts val="0"/>
              </a:spcAft>
              <a:buNone/>
            </a:pPr>
            <a:endParaRPr sz="2300">
              <a:solidFill>
                <a:schemeClr val="dk1"/>
              </a:solidFill>
              <a:latin typeface="Roboto"/>
              <a:ea typeface="Roboto"/>
              <a:cs typeface="Roboto"/>
              <a:sym typeface="Roboto"/>
            </a:endParaRPr>
          </a:p>
          <a:p>
            <a:pPr marL="0" lvl="0" indent="0" algn="l" rtl="0">
              <a:spcBef>
                <a:spcPts val="0"/>
              </a:spcBef>
              <a:spcAft>
                <a:spcPts val="0"/>
              </a:spcAft>
              <a:buNone/>
            </a:pPr>
            <a:r>
              <a:rPr lang="en" sz="2300">
                <a:solidFill>
                  <a:schemeClr val="dk1"/>
                </a:solidFill>
                <a:latin typeface="Roboto"/>
                <a:ea typeface="Roboto"/>
                <a:cs typeface="Roboto"/>
                <a:sym typeface="Roboto"/>
              </a:rPr>
              <a:t>For others, the anxiety can be completely debilitating… </a:t>
            </a:r>
            <a:endParaRPr sz="2300">
              <a:solidFill>
                <a:schemeClr val="dk1"/>
              </a:solidFill>
              <a:latin typeface="Roboto"/>
              <a:ea typeface="Roboto"/>
              <a:cs typeface="Roboto"/>
              <a:sym typeface="Roboto"/>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20"/>
        <p:cNvGrpSpPr/>
        <p:nvPr/>
      </p:nvGrpSpPr>
      <p:grpSpPr>
        <a:xfrm>
          <a:off x="0" y="0"/>
          <a:ext cx="0" cy="0"/>
          <a:chOff x="0" y="0"/>
          <a:chExt cx="0" cy="0"/>
        </a:xfrm>
      </p:grpSpPr>
      <p:pic>
        <p:nvPicPr>
          <p:cNvPr id="221" name="Google Shape;221;p34"/>
          <p:cNvPicPr preferRelativeResize="0"/>
          <p:nvPr/>
        </p:nvPicPr>
        <p:blipFill>
          <a:blip r:embed="rId3">
            <a:alphaModFix/>
          </a:blip>
          <a:stretch>
            <a:fillRect/>
          </a:stretch>
        </p:blipFill>
        <p:spPr>
          <a:xfrm>
            <a:off x="281750" y="713850"/>
            <a:ext cx="4365727" cy="4124849"/>
          </a:xfrm>
          <a:prstGeom prst="rect">
            <a:avLst/>
          </a:prstGeom>
          <a:noFill/>
          <a:ln>
            <a:noFill/>
          </a:ln>
        </p:spPr>
      </p:pic>
      <p:pic>
        <p:nvPicPr>
          <p:cNvPr id="222" name="Google Shape;222;p34"/>
          <p:cNvPicPr preferRelativeResize="0"/>
          <p:nvPr/>
        </p:nvPicPr>
        <p:blipFill>
          <a:blip r:embed="rId4">
            <a:alphaModFix/>
          </a:blip>
          <a:stretch>
            <a:fillRect/>
          </a:stretch>
        </p:blipFill>
        <p:spPr>
          <a:xfrm>
            <a:off x="5110175" y="217725"/>
            <a:ext cx="3757325" cy="314676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26"/>
        <p:cNvGrpSpPr/>
        <p:nvPr/>
      </p:nvGrpSpPr>
      <p:grpSpPr>
        <a:xfrm>
          <a:off x="0" y="0"/>
          <a:ext cx="0" cy="0"/>
          <a:chOff x="0" y="0"/>
          <a:chExt cx="0" cy="0"/>
        </a:xfrm>
      </p:grpSpPr>
      <p:sp>
        <p:nvSpPr>
          <p:cNvPr id="227" name="Google Shape;227;p35"/>
          <p:cNvSpPr txBox="1"/>
          <p:nvPr/>
        </p:nvSpPr>
        <p:spPr>
          <a:xfrm>
            <a:off x="457975" y="183175"/>
            <a:ext cx="38613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b="1">
                <a:solidFill>
                  <a:schemeClr val="dk1"/>
                </a:solidFill>
                <a:latin typeface="Roboto"/>
                <a:ea typeface="Roboto"/>
                <a:cs typeface="Roboto"/>
                <a:sym typeface="Roboto"/>
              </a:rPr>
              <a:t>The ADHD phenomenons of </a:t>
            </a:r>
            <a:endParaRPr sz="1800" b="1">
              <a:solidFill>
                <a:schemeClr val="dk1"/>
              </a:solidFill>
              <a:latin typeface="Roboto"/>
              <a:ea typeface="Roboto"/>
              <a:cs typeface="Roboto"/>
              <a:sym typeface="Roboto"/>
            </a:endParaRPr>
          </a:p>
          <a:p>
            <a:pPr marL="0" lvl="0" indent="0" algn="l" rtl="0">
              <a:spcBef>
                <a:spcPts val="0"/>
              </a:spcBef>
              <a:spcAft>
                <a:spcPts val="0"/>
              </a:spcAft>
              <a:buNone/>
            </a:pPr>
            <a:endParaRPr sz="1800" b="1">
              <a:solidFill>
                <a:schemeClr val="dk1"/>
              </a:solidFill>
              <a:latin typeface="Roboto"/>
              <a:ea typeface="Roboto"/>
              <a:cs typeface="Roboto"/>
              <a:sym typeface="Roboto"/>
            </a:endParaRPr>
          </a:p>
          <a:p>
            <a:pPr marL="457200" lvl="0" indent="-342900" algn="l" rtl="0">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‘Time blindness’ - much weaker perception of time</a:t>
            </a:r>
            <a:endParaRPr sz="1800" b="1">
              <a:solidFill>
                <a:schemeClr val="dk1"/>
              </a:solidFill>
              <a:latin typeface="Roboto"/>
              <a:ea typeface="Roboto"/>
              <a:cs typeface="Roboto"/>
              <a:sym typeface="Roboto"/>
            </a:endParaRPr>
          </a:p>
        </p:txBody>
      </p:sp>
      <p:pic>
        <p:nvPicPr>
          <p:cNvPr id="228" name="Google Shape;228;p35"/>
          <p:cNvPicPr preferRelativeResize="0"/>
          <p:nvPr/>
        </p:nvPicPr>
        <p:blipFill>
          <a:blip r:embed="rId3">
            <a:alphaModFix/>
          </a:blip>
          <a:stretch>
            <a:fillRect/>
          </a:stretch>
        </p:blipFill>
        <p:spPr>
          <a:xfrm>
            <a:off x="922275" y="1552400"/>
            <a:ext cx="3310174" cy="3310174"/>
          </a:xfrm>
          <a:prstGeom prst="rect">
            <a:avLst/>
          </a:prstGeom>
          <a:noFill/>
          <a:ln>
            <a:noFill/>
          </a:ln>
        </p:spPr>
      </p:pic>
      <p:pic>
        <p:nvPicPr>
          <p:cNvPr id="229" name="Google Shape;229;p35"/>
          <p:cNvPicPr preferRelativeResize="0"/>
          <p:nvPr/>
        </p:nvPicPr>
        <p:blipFill>
          <a:blip r:embed="rId4">
            <a:alphaModFix/>
          </a:blip>
          <a:stretch>
            <a:fillRect/>
          </a:stretch>
        </p:blipFill>
        <p:spPr>
          <a:xfrm>
            <a:off x="5183153" y="1311800"/>
            <a:ext cx="3550800" cy="3550775"/>
          </a:xfrm>
          <a:prstGeom prst="rect">
            <a:avLst/>
          </a:prstGeom>
          <a:noFill/>
          <a:ln>
            <a:noFill/>
          </a:ln>
        </p:spPr>
      </p:pic>
      <p:sp>
        <p:nvSpPr>
          <p:cNvPr id="230" name="Google Shape;230;p35"/>
          <p:cNvSpPr txBox="1"/>
          <p:nvPr/>
        </p:nvSpPr>
        <p:spPr>
          <a:xfrm>
            <a:off x="5119850" y="260125"/>
            <a:ext cx="3677400" cy="9543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chemeClr val="dk1"/>
              </a:buClr>
              <a:buSzPts val="1800"/>
              <a:buFont typeface="Roboto"/>
              <a:buChar char="●"/>
            </a:pPr>
            <a:r>
              <a:rPr lang="en" sz="1800" b="1">
                <a:solidFill>
                  <a:schemeClr val="dk1"/>
                </a:solidFill>
                <a:latin typeface="Roboto"/>
                <a:ea typeface="Roboto"/>
                <a:cs typeface="Roboto"/>
                <a:sym typeface="Roboto"/>
              </a:rPr>
              <a:t>‘Out of sight out of mind’ - object permanence</a:t>
            </a:r>
            <a:endParaRPr sz="1800" b="1">
              <a:solidFill>
                <a:schemeClr val="dk1"/>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Shape 234"/>
        <p:cNvGrpSpPr/>
        <p:nvPr/>
      </p:nvGrpSpPr>
      <p:grpSpPr>
        <a:xfrm>
          <a:off x="0" y="0"/>
          <a:ext cx="0" cy="0"/>
          <a:chOff x="0" y="0"/>
          <a:chExt cx="0" cy="0"/>
        </a:xfrm>
      </p:grpSpPr>
      <p:sp>
        <p:nvSpPr>
          <p:cNvPr id="235" name="Google Shape;235;p36"/>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b="1"/>
              <a:t>“Regulating attention is one of the key issues for ADHD brains. </a:t>
            </a:r>
            <a:endParaRPr b="1"/>
          </a:p>
          <a:p>
            <a:pPr marL="0" lvl="0" indent="0" algn="l" rtl="0">
              <a:spcBef>
                <a:spcPts val="800"/>
              </a:spcBef>
              <a:spcAft>
                <a:spcPts val="0"/>
              </a:spcAft>
              <a:buNone/>
            </a:pPr>
            <a:r>
              <a:rPr lang="en" b="1"/>
              <a:t>Not being able to focus on what we want in that moment is a struggle.</a:t>
            </a:r>
            <a:endParaRPr b="1"/>
          </a:p>
          <a:p>
            <a:pPr marL="0" lvl="0" indent="0" algn="l" rtl="0">
              <a:spcBef>
                <a:spcPts val="800"/>
              </a:spcBef>
              <a:spcAft>
                <a:spcPts val="0"/>
              </a:spcAft>
              <a:buNone/>
            </a:pPr>
            <a:r>
              <a:rPr lang="en" b="1"/>
              <a:t> And sometimes we get soooo focused that nothing or no one can remove us from the activity. And this can be a struggle too. 😅”</a:t>
            </a:r>
            <a:endParaRPr b="1"/>
          </a:p>
          <a:p>
            <a:pPr marL="0" lvl="0" indent="0" algn="r" rtl="0">
              <a:spcBef>
                <a:spcPts val="800"/>
              </a:spcBef>
              <a:spcAft>
                <a:spcPts val="800"/>
              </a:spcAft>
              <a:buNone/>
            </a:pPr>
            <a:r>
              <a:rPr lang="en" b="1"/>
              <a:t>ADHD_Couple</a:t>
            </a:r>
            <a:endParaRPr b="1"/>
          </a:p>
        </p:txBody>
      </p:sp>
      <p:pic>
        <p:nvPicPr>
          <p:cNvPr id="236" name="Google Shape;236;p36"/>
          <p:cNvPicPr preferRelativeResize="0"/>
          <p:nvPr/>
        </p:nvPicPr>
        <p:blipFill>
          <a:blip r:embed="rId3">
            <a:alphaModFix/>
          </a:blip>
          <a:stretch>
            <a:fillRect/>
          </a:stretch>
        </p:blipFill>
        <p:spPr>
          <a:xfrm>
            <a:off x="0" y="225800"/>
            <a:ext cx="4568189" cy="46919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7"/>
          <p:cNvSpPr txBox="1">
            <a:spLocks noGrp="1"/>
          </p:cNvSpPr>
          <p:nvPr>
            <p:ph type="title"/>
          </p:nvPr>
        </p:nvSpPr>
        <p:spPr>
          <a:xfrm>
            <a:off x="190950" y="74250"/>
            <a:ext cx="4381200" cy="2766900"/>
          </a:xfrm>
          <a:prstGeom prst="rect">
            <a:avLst/>
          </a:prstGeom>
        </p:spPr>
        <p:txBody>
          <a:bodyPr spcFirstLastPara="1" wrap="square" lIns="91425" tIns="91425" rIns="91425" bIns="91425" anchor="ctr" anchorCtr="0">
            <a:normAutofit/>
          </a:bodyPr>
          <a:lstStyle/>
          <a:p>
            <a:pPr marL="457200" lvl="0" indent="-428271" algn="l" rtl="0">
              <a:spcBef>
                <a:spcPts val="0"/>
              </a:spcBef>
              <a:spcAft>
                <a:spcPts val="0"/>
              </a:spcAft>
              <a:buSzPts val="3144"/>
              <a:buChar char="●"/>
            </a:pPr>
            <a:r>
              <a:rPr lang="en" sz="3144"/>
              <a:t>Hyperfocus</a:t>
            </a:r>
            <a:endParaRPr sz="3144"/>
          </a:p>
          <a:p>
            <a:pPr marL="457200" lvl="0" indent="-428271" algn="l" rtl="0">
              <a:spcBef>
                <a:spcPts val="0"/>
              </a:spcBef>
              <a:spcAft>
                <a:spcPts val="0"/>
              </a:spcAft>
              <a:buSzPts val="3144"/>
              <a:buChar char="●"/>
            </a:pPr>
            <a:r>
              <a:rPr lang="en" sz="3144"/>
              <a:t>In the zone</a:t>
            </a:r>
            <a:endParaRPr sz="3144"/>
          </a:p>
          <a:p>
            <a:pPr marL="457200" lvl="0" indent="-428271" algn="l" rtl="0">
              <a:spcBef>
                <a:spcPts val="0"/>
              </a:spcBef>
              <a:spcAft>
                <a:spcPts val="0"/>
              </a:spcAft>
              <a:buSzPts val="3144"/>
              <a:buChar char="●"/>
            </a:pPr>
            <a:r>
              <a:rPr lang="en" sz="3144"/>
              <a:t>Flow</a:t>
            </a:r>
            <a:endParaRPr sz="3144"/>
          </a:p>
          <a:p>
            <a:pPr marL="457200" lvl="0" indent="-428271" algn="l" rtl="0">
              <a:spcBef>
                <a:spcPts val="0"/>
              </a:spcBef>
              <a:spcAft>
                <a:spcPts val="0"/>
              </a:spcAft>
              <a:buSzPts val="3144"/>
              <a:buChar char="●"/>
            </a:pPr>
            <a:r>
              <a:rPr lang="en" sz="3144"/>
              <a:t>ADHD superpower!</a:t>
            </a:r>
            <a:endParaRPr sz="3400"/>
          </a:p>
        </p:txBody>
      </p:sp>
      <p:pic>
        <p:nvPicPr>
          <p:cNvPr id="242" name="Google Shape;242;p37" descr="Hyper Mode On, Funny ADHD, Funny Hyper, Hyper Gift&quot; Sticker for Sale by  HermoTees | Redbubble"/>
          <p:cNvPicPr preferRelativeResize="0"/>
          <p:nvPr/>
        </p:nvPicPr>
        <p:blipFill>
          <a:blip r:embed="rId3">
            <a:alphaModFix/>
          </a:blip>
          <a:stretch>
            <a:fillRect/>
          </a:stretch>
        </p:blipFill>
        <p:spPr>
          <a:xfrm>
            <a:off x="4655400" y="115950"/>
            <a:ext cx="3874925" cy="3874925"/>
          </a:xfrm>
          <a:prstGeom prst="rect">
            <a:avLst/>
          </a:prstGeom>
          <a:noFill/>
          <a:ln>
            <a:noFill/>
          </a:ln>
        </p:spPr>
      </p:pic>
      <p:sp>
        <p:nvSpPr>
          <p:cNvPr id="243" name="Google Shape;243;p37"/>
          <p:cNvSpPr txBox="1"/>
          <p:nvPr/>
        </p:nvSpPr>
        <p:spPr>
          <a:xfrm>
            <a:off x="4815975" y="4287750"/>
            <a:ext cx="4231200" cy="939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500">
                <a:solidFill>
                  <a:schemeClr val="lt1"/>
                </a:solidFill>
                <a:latin typeface="Roboto"/>
                <a:ea typeface="Roboto"/>
                <a:cs typeface="Roboto"/>
                <a:sym typeface="Roboto"/>
              </a:rPr>
              <a:t>…and then its over.</a:t>
            </a:r>
            <a:endParaRPr sz="4200">
              <a:solidFill>
                <a:schemeClr val="lt1"/>
              </a:solidFill>
              <a:latin typeface="Roboto"/>
              <a:ea typeface="Roboto"/>
              <a:cs typeface="Roboto"/>
              <a:sym typeface="Roboto"/>
            </a:endParaRPr>
          </a:p>
          <a:p>
            <a:pPr marL="0" lvl="0" indent="0" algn="l" rtl="0">
              <a:spcBef>
                <a:spcPts val="0"/>
              </a:spcBef>
              <a:spcAft>
                <a:spcPts val="0"/>
              </a:spcAft>
              <a:buNone/>
            </a:pPr>
            <a:endParaRPr>
              <a:latin typeface="Roboto"/>
              <a:ea typeface="Roboto"/>
              <a:cs typeface="Roboto"/>
              <a:sym typeface="Roboto"/>
            </a:endParaRPr>
          </a:p>
        </p:txBody>
      </p:sp>
      <p:sp>
        <p:nvSpPr>
          <p:cNvPr id="244" name="Google Shape;244;p37"/>
          <p:cNvSpPr txBox="1"/>
          <p:nvPr/>
        </p:nvSpPr>
        <p:spPr>
          <a:xfrm>
            <a:off x="713000" y="2909200"/>
            <a:ext cx="3000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https://www.tiktok.com/@connordewolfe/video/7190890723842149678</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5A6BD"/>
        </a:solidFill>
        <a:effectLst/>
      </p:bgPr>
    </p:bg>
    <p:spTree>
      <p:nvGrpSpPr>
        <p:cNvPr id="1" name="Shape 248"/>
        <p:cNvGrpSpPr/>
        <p:nvPr/>
      </p:nvGrpSpPr>
      <p:grpSpPr>
        <a:xfrm>
          <a:off x="0" y="0"/>
          <a:ext cx="0" cy="0"/>
          <a:chOff x="0" y="0"/>
          <a:chExt cx="0" cy="0"/>
        </a:xfrm>
      </p:grpSpPr>
      <p:sp>
        <p:nvSpPr>
          <p:cNvPr id="249" name="Google Shape;249;p38"/>
          <p:cNvSpPr txBox="1"/>
          <p:nvPr/>
        </p:nvSpPr>
        <p:spPr>
          <a:xfrm>
            <a:off x="648225" y="500250"/>
            <a:ext cx="206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400" b="1">
              <a:latin typeface="Roboto"/>
              <a:ea typeface="Roboto"/>
              <a:cs typeface="Roboto"/>
              <a:sym typeface="Roboto"/>
            </a:endParaRPr>
          </a:p>
        </p:txBody>
      </p:sp>
      <p:pic>
        <p:nvPicPr>
          <p:cNvPr id="250" name="Google Shape;250;p38"/>
          <p:cNvPicPr preferRelativeResize="0"/>
          <p:nvPr/>
        </p:nvPicPr>
        <p:blipFill>
          <a:blip r:embed="rId3">
            <a:alphaModFix/>
          </a:blip>
          <a:stretch>
            <a:fillRect/>
          </a:stretch>
        </p:blipFill>
        <p:spPr>
          <a:xfrm>
            <a:off x="190950" y="74250"/>
            <a:ext cx="4923399" cy="4989199"/>
          </a:xfrm>
          <a:prstGeom prst="rect">
            <a:avLst/>
          </a:prstGeom>
          <a:noFill/>
          <a:ln>
            <a:noFill/>
          </a:ln>
        </p:spPr>
      </p:pic>
      <p:pic>
        <p:nvPicPr>
          <p:cNvPr id="251" name="Google Shape;251;p38"/>
          <p:cNvPicPr preferRelativeResize="0"/>
          <p:nvPr/>
        </p:nvPicPr>
        <p:blipFill>
          <a:blip r:embed="rId4">
            <a:alphaModFix/>
          </a:blip>
          <a:stretch>
            <a:fillRect/>
          </a:stretch>
        </p:blipFill>
        <p:spPr>
          <a:xfrm>
            <a:off x="5263750" y="701601"/>
            <a:ext cx="3790600" cy="37402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txBox="1">
            <a:spLocks noGrp="1"/>
          </p:cNvSpPr>
          <p:nvPr>
            <p:ph type="title"/>
          </p:nvPr>
        </p:nvSpPr>
        <p:spPr>
          <a:xfrm>
            <a:off x="5367600" y="56557"/>
            <a:ext cx="3452700" cy="2934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ADHD and Emotion Dysregulation</a:t>
            </a:r>
            <a:endParaRPr/>
          </a:p>
        </p:txBody>
      </p:sp>
      <p:pic>
        <p:nvPicPr>
          <p:cNvPr id="257" name="Google Shape;257;p39"/>
          <p:cNvPicPr preferRelativeResize="0"/>
          <p:nvPr/>
        </p:nvPicPr>
        <p:blipFill>
          <a:blip r:embed="rId3">
            <a:alphaModFix/>
          </a:blip>
          <a:stretch>
            <a:fillRect/>
          </a:stretch>
        </p:blipFill>
        <p:spPr>
          <a:xfrm>
            <a:off x="152400" y="56549"/>
            <a:ext cx="4939377" cy="4934548"/>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0"/>
          <p:cNvSpPr txBox="1">
            <a:spLocks noGrp="1"/>
          </p:cNvSpPr>
          <p:nvPr>
            <p:ph type="body" idx="2"/>
          </p:nvPr>
        </p:nvSpPr>
        <p:spPr>
          <a:xfrm>
            <a:off x="7879625" y="95475"/>
            <a:ext cx="1264500" cy="43239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1700"/>
              <a:t>Emotion Regulation tools and strategies are the most effective treatment for people with ADHD.</a:t>
            </a:r>
            <a:endParaRPr sz="1700"/>
          </a:p>
          <a:p>
            <a:pPr marL="0" lvl="0" indent="0" algn="l" rtl="0">
              <a:spcBef>
                <a:spcPts val="1200"/>
              </a:spcBef>
              <a:spcAft>
                <a:spcPts val="1200"/>
              </a:spcAft>
              <a:buNone/>
            </a:pPr>
            <a:r>
              <a:rPr lang="en" sz="1100"/>
              <a:t>(Van der Oord and Tripp, 2020)</a:t>
            </a:r>
            <a:endParaRPr sz="1100"/>
          </a:p>
        </p:txBody>
      </p:sp>
      <p:pic>
        <p:nvPicPr>
          <p:cNvPr id="263" name="Google Shape;263;p40" descr="ADHD Symptom Spotlight: Emotional Dysregulation"/>
          <p:cNvPicPr preferRelativeResize="0"/>
          <p:nvPr/>
        </p:nvPicPr>
        <p:blipFill>
          <a:blip r:embed="rId3">
            <a:alphaModFix/>
          </a:blip>
          <a:stretch>
            <a:fillRect/>
          </a:stretch>
        </p:blipFill>
        <p:spPr>
          <a:xfrm>
            <a:off x="53025" y="0"/>
            <a:ext cx="7826601" cy="5217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269" name="Google Shape;269;p41"/>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0" name="Google Shape;270;p41"/>
          <p:cNvPicPr preferRelativeResize="0"/>
          <p:nvPr/>
        </p:nvPicPr>
        <p:blipFill>
          <a:blip r:embed="rId3">
            <a:alphaModFix/>
          </a:blip>
          <a:stretch>
            <a:fillRect/>
          </a:stretch>
        </p:blipFill>
        <p:spPr>
          <a:xfrm>
            <a:off x="44175" y="152400"/>
            <a:ext cx="5265495" cy="4838702"/>
          </a:xfrm>
          <a:prstGeom prst="rect">
            <a:avLst/>
          </a:prstGeom>
          <a:noFill/>
          <a:ln>
            <a:noFill/>
          </a:ln>
        </p:spPr>
      </p:pic>
      <p:pic>
        <p:nvPicPr>
          <p:cNvPr id="271" name="Google Shape;271;p41" descr="RSD memes (I know you relate to these) Don't know the Original creators  sorry but not mine at all : r/ADHDmemes"/>
          <p:cNvPicPr preferRelativeResize="0"/>
          <p:nvPr/>
        </p:nvPicPr>
        <p:blipFill>
          <a:blip r:embed="rId4">
            <a:alphaModFix/>
          </a:blip>
          <a:stretch>
            <a:fillRect/>
          </a:stretch>
        </p:blipFill>
        <p:spPr>
          <a:xfrm>
            <a:off x="4984750" y="0"/>
            <a:ext cx="4164500" cy="51435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The Technical Stuff</a:t>
            </a:r>
            <a:endParaRPr/>
          </a:p>
        </p:txBody>
      </p:sp>
      <p:sp>
        <p:nvSpPr>
          <p:cNvPr id="99" name="Google Shape;99;p15"/>
          <p:cNvSpPr txBox="1">
            <a:spLocks noGrp="1"/>
          </p:cNvSpPr>
          <p:nvPr>
            <p:ph type="body" idx="1"/>
          </p:nvPr>
        </p:nvSpPr>
        <p:spPr>
          <a:xfrm>
            <a:off x="311700" y="1229875"/>
            <a:ext cx="36414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ADHD is a medical diagnosis characterised by:</a:t>
            </a:r>
            <a:endParaRPr/>
          </a:p>
          <a:p>
            <a:pPr marL="457200" lvl="0" indent="-342900" algn="l" rtl="0">
              <a:spcBef>
                <a:spcPts val="1200"/>
              </a:spcBef>
              <a:spcAft>
                <a:spcPts val="0"/>
              </a:spcAft>
              <a:buSzPts val="1800"/>
              <a:buChar char="●"/>
            </a:pPr>
            <a:r>
              <a:rPr lang="en"/>
              <a:t>Inattention</a:t>
            </a:r>
            <a:endParaRPr/>
          </a:p>
          <a:p>
            <a:pPr marL="457200" lvl="0" indent="-342900" algn="l" rtl="0">
              <a:spcBef>
                <a:spcPts val="0"/>
              </a:spcBef>
              <a:spcAft>
                <a:spcPts val="0"/>
              </a:spcAft>
              <a:buSzPts val="1800"/>
              <a:buChar char="●"/>
            </a:pPr>
            <a:r>
              <a:rPr lang="en"/>
              <a:t>Hyperactivity</a:t>
            </a:r>
            <a:endParaRPr/>
          </a:p>
          <a:p>
            <a:pPr marL="457200" lvl="0" indent="-342900" algn="l" rtl="0">
              <a:spcBef>
                <a:spcPts val="0"/>
              </a:spcBef>
              <a:spcAft>
                <a:spcPts val="0"/>
              </a:spcAft>
              <a:buSzPts val="1800"/>
              <a:buChar char="●"/>
            </a:pPr>
            <a:r>
              <a:rPr lang="en"/>
              <a:t>Impulsivity</a:t>
            </a:r>
            <a:endParaRPr/>
          </a:p>
          <a:p>
            <a:pPr marL="0" lvl="0" indent="0" algn="l" rtl="0">
              <a:spcBef>
                <a:spcPts val="1200"/>
              </a:spcBef>
              <a:spcAft>
                <a:spcPts val="1200"/>
              </a:spcAft>
              <a:buNone/>
            </a:pPr>
            <a:r>
              <a:rPr lang="en"/>
              <a:t>3 presentations in the ICD10 and DSM-V:</a:t>
            </a:r>
            <a:endParaRPr/>
          </a:p>
        </p:txBody>
      </p:sp>
      <p:pic>
        <p:nvPicPr>
          <p:cNvPr id="100" name="Google Shape;100;p15"/>
          <p:cNvPicPr preferRelativeResize="0"/>
          <p:nvPr/>
        </p:nvPicPr>
        <p:blipFill>
          <a:blip r:embed="rId3">
            <a:alphaModFix/>
          </a:blip>
          <a:stretch>
            <a:fillRect/>
          </a:stretch>
        </p:blipFill>
        <p:spPr>
          <a:xfrm>
            <a:off x="4093747" y="61575"/>
            <a:ext cx="5005148" cy="5000276"/>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C9DAF8"/>
        </a:solidFill>
        <a:effectLst/>
      </p:bgPr>
    </p:bg>
    <p:spTree>
      <p:nvGrpSpPr>
        <p:cNvPr id="1" name="Shape 275"/>
        <p:cNvGrpSpPr/>
        <p:nvPr/>
      </p:nvGrpSpPr>
      <p:grpSpPr>
        <a:xfrm>
          <a:off x="0" y="0"/>
          <a:ext cx="0" cy="0"/>
          <a:chOff x="0" y="0"/>
          <a:chExt cx="0" cy="0"/>
        </a:xfrm>
      </p:grpSpPr>
      <p:pic>
        <p:nvPicPr>
          <p:cNvPr id="276" name="Google Shape;276;p42" descr="Rejection Sensitive Dysphoria - Self-Love Rainbow"/>
          <p:cNvPicPr preferRelativeResize="0"/>
          <p:nvPr/>
        </p:nvPicPr>
        <p:blipFill>
          <a:blip r:embed="rId3">
            <a:alphaModFix/>
          </a:blip>
          <a:stretch>
            <a:fillRect/>
          </a:stretch>
        </p:blipFill>
        <p:spPr>
          <a:xfrm>
            <a:off x="2000250" y="0"/>
            <a:ext cx="5143500" cy="5143500"/>
          </a:xfrm>
          <a:prstGeom prst="rect">
            <a:avLst/>
          </a:prstGeom>
          <a:noFill/>
          <a:ln>
            <a:noFill/>
          </a:ln>
        </p:spPr>
      </p:pic>
      <p:sp>
        <p:nvSpPr>
          <p:cNvPr id="277" name="Google Shape;277;p42"/>
          <p:cNvSpPr txBox="1"/>
          <p:nvPr/>
        </p:nvSpPr>
        <p:spPr>
          <a:xfrm>
            <a:off x="0" y="0"/>
            <a:ext cx="17193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4"/>
              </a:rPr>
              <a:t>https://www.facebook.com/100064378620363/videos/870909007333765?__so__=permalink</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281"/>
        <p:cNvGrpSpPr/>
        <p:nvPr/>
      </p:nvGrpSpPr>
      <p:grpSpPr>
        <a:xfrm>
          <a:off x="0" y="0"/>
          <a:ext cx="0" cy="0"/>
          <a:chOff x="0" y="0"/>
          <a:chExt cx="0" cy="0"/>
        </a:xfrm>
      </p:grpSpPr>
      <p:sp>
        <p:nvSpPr>
          <p:cNvPr id="282" name="Google Shape;282;p43"/>
          <p:cNvSpPr txBox="1">
            <a:spLocks noGrp="1"/>
          </p:cNvSpPr>
          <p:nvPr>
            <p:ph type="title"/>
          </p:nvPr>
        </p:nvSpPr>
        <p:spPr>
          <a:xfrm>
            <a:off x="311700" y="1753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In conclusion</a:t>
            </a:r>
            <a:endParaRPr/>
          </a:p>
        </p:txBody>
      </p:sp>
      <p:sp>
        <p:nvSpPr>
          <p:cNvPr id="283" name="Google Shape;283;p43"/>
          <p:cNvSpPr txBox="1">
            <a:spLocks noGrp="1"/>
          </p:cNvSpPr>
          <p:nvPr>
            <p:ph type="body" idx="1"/>
          </p:nvPr>
        </p:nvSpPr>
        <p:spPr>
          <a:xfrm>
            <a:off x="311700" y="995175"/>
            <a:ext cx="8520600" cy="33390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Char char="●"/>
            </a:pPr>
            <a:r>
              <a:rPr lang="en" sz="1900"/>
              <a:t>ADHD symptoms relate to differences in the prefrontal cortex which deals with Executive Functioning and with the amounts of dopamine in the brain.</a:t>
            </a:r>
            <a:endParaRPr sz="1900"/>
          </a:p>
          <a:p>
            <a:pPr marL="457200" lvl="0" indent="-349250" algn="l" rtl="0">
              <a:spcBef>
                <a:spcPts val="0"/>
              </a:spcBef>
              <a:spcAft>
                <a:spcPts val="0"/>
              </a:spcAft>
              <a:buSzPts val="1900"/>
              <a:buChar char="●"/>
            </a:pPr>
            <a:r>
              <a:rPr lang="en" sz="1900"/>
              <a:t>ADHD affects the regulation of attention (rather than indicating a deficit).</a:t>
            </a:r>
            <a:endParaRPr sz="1900"/>
          </a:p>
          <a:p>
            <a:pPr marL="457200" lvl="0" indent="-349250" algn="l" rtl="0">
              <a:spcBef>
                <a:spcPts val="0"/>
              </a:spcBef>
              <a:spcAft>
                <a:spcPts val="0"/>
              </a:spcAft>
              <a:buSzPts val="1900"/>
              <a:buChar char="●"/>
            </a:pPr>
            <a:r>
              <a:rPr lang="en" sz="1900"/>
              <a:t>ADHDers “chase the Dopamine”, such as eating carbs, novel experiences, exercise and in some cases risky behaviours, especially in teens. </a:t>
            </a:r>
            <a:endParaRPr sz="1900"/>
          </a:p>
          <a:p>
            <a:pPr marL="457200" lvl="0" indent="-349250" algn="l" rtl="0">
              <a:spcBef>
                <a:spcPts val="0"/>
              </a:spcBef>
              <a:spcAft>
                <a:spcPts val="0"/>
              </a:spcAft>
              <a:buSzPts val="1900"/>
              <a:buChar char="●"/>
            </a:pPr>
            <a:r>
              <a:rPr lang="en" sz="1900"/>
              <a:t>Boredom and Rejection cause ADHDers to experience pain and anxiety. </a:t>
            </a:r>
            <a:endParaRPr sz="1900"/>
          </a:p>
          <a:p>
            <a:pPr marL="457200" lvl="0" indent="-349250" algn="l" rtl="0">
              <a:spcBef>
                <a:spcPts val="0"/>
              </a:spcBef>
              <a:spcAft>
                <a:spcPts val="0"/>
              </a:spcAft>
              <a:buSzPts val="1900"/>
              <a:buChar char="●"/>
            </a:pPr>
            <a:r>
              <a:rPr lang="en" sz="1900"/>
              <a:t>When these differences are harnessed, the potential is extraordinary…</a:t>
            </a:r>
            <a:endParaRPr sz="1900"/>
          </a:p>
          <a:p>
            <a:pPr marL="0" lvl="0" indent="0" algn="l" rtl="0">
              <a:spcBef>
                <a:spcPts val="1200"/>
              </a:spcBef>
              <a:spcAft>
                <a:spcPts val="120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To summarise…</a:t>
            </a:r>
            <a:endParaRPr/>
          </a:p>
        </p:txBody>
      </p:sp>
      <p:sp>
        <p:nvSpPr>
          <p:cNvPr id="289" name="Google Shape;289;p44"/>
          <p:cNvSpPr txBox="1"/>
          <p:nvPr/>
        </p:nvSpPr>
        <p:spPr>
          <a:xfrm>
            <a:off x="570375" y="1649425"/>
            <a:ext cx="502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u="sng">
                <a:solidFill>
                  <a:schemeClr val="hlink"/>
                </a:solidFill>
                <a:hlinkClick r:id="rId3"/>
              </a:rPr>
              <a:t>https://www.instagram.com/p/Cvu97wWMrID/</a:t>
            </a:r>
            <a:endParaRPr/>
          </a:p>
        </p:txBody>
      </p:sp>
      <p:pic>
        <p:nvPicPr>
          <p:cNvPr id="290" name="Google Shape;290;p44"/>
          <p:cNvPicPr preferRelativeResize="0"/>
          <p:nvPr/>
        </p:nvPicPr>
        <p:blipFill>
          <a:blip r:embed="rId4">
            <a:alphaModFix/>
          </a:blip>
          <a:stretch>
            <a:fillRect/>
          </a:stretch>
        </p:blipFill>
        <p:spPr>
          <a:xfrm>
            <a:off x="5109200" y="104077"/>
            <a:ext cx="3882401" cy="484067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1DC"/>
        </a:solidFill>
        <a:effectLst/>
      </p:bgPr>
    </p:bg>
    <p:spTree>
      <p:nvGrpSpPr>
        <p:cNvPr id="1" name="Shape 104"/>
        <p:cNvGrpSpPr/>
        <p:nvPr/>
      </p:nvGrpSpPr>
      <p:grpSpPr>
        <a:xfrm>
          <a:off x="0" y="0"/>
          <a:ext cx="0" cy="0"/>
          <a:chOff x="0" y="0"/>
          <a:chExt cx="0" cy="0"/>
        </a:xfrm>
      </p:grpSpPr>
      <p:sp>
        <p:nvSpPr>
          <p:cNvPr id="105" name="Google Shape;105;p16"/>
          <p:cNvSpPr txBox="1">
            <a:spLocks noGrp="1"/>
          </p:cNvSpPr>
          <p:nvPr>
            <p:ph type="title"/>
          </p:nvPr>
        </p:nvSpPr>
        <p:spPr>
          <a:xfrm>
            <a:off x="311700" y="12425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Hyperactive and impulsive type ADHD- </a:t>
            </a:r>
            <a:r>
              <a:rPr lang="en">
                <a:latin typeface="Roboto Light"/>
                <a:ea typeface="Roboto Light"/>
                <a:cs typeface="Roboto Light"/>
                <a:sym typeface="Roboto Light"/>
              </a:rPr>
              <a:t>Need 6 or more: </a:t>
            </a:r>
            <a:r>
              <a:rPr lang="en"/>
              <a:t> </a:t>
            </a:r>
            <a:endParaRPr/>
          </a:p>
        </p:txBody>
      </p:sp>
      <p:sp>
        <p:nvSpPr>
          <p:cNvPr id="106" name="Google Shape;106;p16"/>
          <p:cNvSpPr txBox="1">
            <a:spLocks noGrp="1"/>
          </p:cNvSpPr>
          <p:nvPr>
            <p:ph type="body" idx="1"/>
          </p:nvPr>
        </p:nvSpPr>
        <p:spPr>
          <a:xfrm>
            <a:off x="125725" y="822950"/>
            <a:ext cx="8892600" cy="40119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rgbClr val="1A1A1A"/>
              </a:buClr>
              <a:buSzPts val="1400"/>
              <a:buFont typeface="Roboto Medium"/>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fidgets</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with or</a:t>
            </a:r>
            <a:r>
              <a:rPr lang="en" sz="1400">
                <a:solidFill>
                  <a:srgbClr val="1A1A1A"/>
                </a:solidFill>
                <a:highlight>
                  <a:srgbClr val="FFFFFF"/>
                </a:highlight>
              </a:rPr>
              <a:t> </a:t>
            </a:r>
            <a:r>
              <a:rPr lang="en" sz="1400" b="1">
                <a:solidFill>
                  <a:srgbClr val="1A1A1A"/>
                </a:solidFill>
                <a:highlight>
                  <a:srgbClr val="FFFFFF"/>
                </a:highlight>
              </a:rPr>
              <a:t>taps</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hands or feet or </a:t>
            </a:r>
            <a:r>
              <a:rPr lang="en" sz="1400" b="1">
                <a:solidFill>
                  <a:srgbClr val="1A1A1A"/>
                </a:solidFill>
                <a:highlight>
                  <a:srgbClr val="FFFFFF"/>
                </a:highlight>
              </a:rPr>
              <a:t>squirms</a:t>
            </a:r>
            <a:r>
              <a:rPr lang="en" sz="1400">
                <a:solidFill>
                  <a:srgbClr val="1A1A1A"/>
                </a:solidFill>
                <a:highlight>
                  <a:srgbClr val="FFFFFF"/>
                </a:highlight>
                <a:latin typeface="Roboto Light"/>
                <a:ea typeface="Roboto Light"/>
                <a:cs typeface="Roboto Light"/>
                <a:sym typeface="Roboto Light"/>
              </a:rPr>
              <a:t> in seat.</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leaves seat</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in situations when </a:t>
            </a:r>
            <a:r>
              <a:rPr lang="en" sz="1400" b="1">
                <a:solidFill>
                  <a:schemeClr val="accent3"/>
                </a:solidFill>
                <a:highlight>
                  <a:srgbClr val="FFFFFF"/>
                </a:highlight>
              </a:rPr>
              <a:t>remaining seated is expected.</a:t>
            </a:r>
            <a:endParaRPr sz="1400">
              <a:solidFill>
                <a:srgbClr val="1A1A1A"/>
              </a:solidFill>
              <a:highlight>
                <a:srgbClr val="FFFFFF"/>
              </a:high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runs about or climbs </a:t>
            </a:r>
            <a:r>
              <a:rPr lang="en" sz="1400">
                <a:solidFill>
                  <a:srgbClr val="1A1A1A"/>
                </a:solidFill>
                <a:highlight>
                  <a:srgbClr val="FFFFFF"/>
                </a:highlight>
                <a:latin typeface="Roboto Light"/>
                <a:ea typeface="Roboto Light"/>
                <a:cs typeface="Roboto Light"/>
                <a:sym typeface="Roboto Light"/>
              </a:rPr>
              <a:t>in situations </a:t>
            </a:r>
            <a:r>
              <a:rPr lang="en" sz="1400" b="1" i="1">
                <a:solidFill>
                  <a:schemeClr val="accent3"/>
                </a:solidFill>
                <a:highlight>
                  <a:srgbClr val="FFFFFF"/>
                </a:highlight>
              </a:rPr>
              <a:t>where it is inappropriate. </a:t>
            </a:r>
            <a:r>
              <a:rPr lang="en" sz="1400">
                <a:solidFill>
                  <a:srgbClr val="1A1A1A"/>
                </a:solidFill>
                <a:highlight>
                  <a:srgbClr val="FFFFFF"/>
                </a:highlight>
              </a:rPr>
              <a:t>(</a:t>
            </a:r>
            <a:r>
              <a:rPr lang="en" sz="1400">
                <a:solidFill>
                  <a:srgbClr val="1A1A1A"/>
                </a:solidFill>
                <a:highlight>
                  <a:srgbClr val="FFFFFF"/>
                </a:highlight>
                <a:latin typeface="Roboto Light"/>
                <a:ea typeface="Roboto Light"/>
                <a:cs typeface="Roboto Light"/>
                <a:sym typeface="Roboto Light"/>
              </a:rPr>
              <a:t>Note: In adolescents or adults, this may manifest as feeling restless.)</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unable to </a:t>
            </a:r>
            <a:r>
              <a:rPr lang="en" sz="1400">
                <a:solidFill>
                  <a:srgbClr val="1A1A1A"/>
                </a:solidFill>
                <a:highlight>
                  <a:srgbClr val="FFFFFF"/>
                </a:highlight>
                <a:latin typeface="Roboto Light"/>
                <a:ea typeface="Roboto Light"/>
                <a:cs typeface="Roboto Light"/>
                <a:sym typeface="Roboto Light"/>
              </a:rPr>
              <a:t>play or engage in leisure activities </a:t>
            </a:r>
            <a:r>
              <a:rPr lang="en" sz="1400" b="1">
                <a:solidFill>
                  <a:srgbClr val="1A1A1A"/>
                </a:solidFill>
                <a:highlight>
                  <a:srgbClr val="FFFFFF"/>
                </a:highlight>
              </a:rPr>
              <a:t>quietly</a:t>
            </a:r>
            <a:r>
              <a:rPr lang="en" sz="1400">
                <a:solidFill>
                  <a:srgbClr val="1A1A1A"/>
                </a:solidFill>
                <a:highlight>
                  <a:srgbClr val="FFFFFF"/>
                </a:highlight>
              </a:rPr>
              <a:t>.</a:t>
            </a:r>
            <a:endParaRPr sz="1400">
              <a:solidFill>
                <a:srgbClr val="1A1A1A"/>
              </a:solidFill>
              <a:highlight>
                <a:srgbClr val="FFFFFF"/>
              </a:high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Is often </a:t>
            </a:r>
            <a:r>
              <a:rPr lang="en" sz="1400" b="1">
                <a:solidFill>
                  <a:srgbClr val="1A1A1A"/>
                </a:solidFill>
                <a:highlight>
                  <a:srgbClr val="FFFFFF"/>
                </a:highlight>
              </a:rPr>
              <a:t>unable to remain still</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for any extended time </a:t>
            </a:r>
            <a:r>
              <a:rPr lang="en" sz="1400" b="1">
                <a:solidFill>
                  <a:schemeClr val="accent3"/>
                </a:solidFill>
                <a:highlight>
                  <a:srgbClr val="FFFFFF"/>
                </a:highlight>
              </a:rPr>
              <a:t>without significant discomfort</a:t>
            </a:r>
            <a:r>
              <a:rPr lang="en" sz="1400">
                <a:solidFill>
                  <a:schemeClr val="accent3"/>
                </a:solidFill>
                <a:highlight>
                  <a:srgbClr val="FFFFFF"/>
                </a:highlight>
                <a:latin typeface="Roboto Light"/>
                <a:ea typeface="Roboto Light"/>
                <a:cs typeface="Roboto Light"/>
                <a:sym typeface="Roboto Light"/>
              </a:rPr>
              <a:t>;</a:t>
            </a:r>
            <a:r>
              <a:rPr lang="en" sz="1400">
                <a:solidFill>
                  <a:srgbClr val="1A1A1A"/>
                </a:solidFill>
                <a:highlight>
                  <a:srgbClr val="FFFFFF"/>
                </a:highlight>
                <a:latin typeface="Roboto Light"/>
                <a:ea typeface="Roboto Light"/>
                <a:cs typeface="Roboto Light"/>
                <a:sym typeface="Roboto Light"/>
              </a:rPr>
              <a:t> others may say the patient is restless, fidgety, or difficult to keep up with.</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talks excessively.</a:t>
            </a:r>
            <a:endParaRPr sz="1400" b="1">
              <a:solidFill>
                <a:srgbClr val="1A1A1A"/>
              </a:solidFill>
              <a:highlight>
                <a:srgbClr val="FFFFFF"/>
              </a:high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blurts out an answer </a:t>
            </a:r>
            <a:r>
              <a:rPr lang="en" sz="1400">
                <a:solidFill>
                  <a:srgbClr val="1A1A1A"/>
                </a:solidFill>
                <a:highlight>
                  <a:srgbClr val="FFFFFF"/>
                </a:highlight>
                <a:latin typeface="Roboto Light"/>
                <a:ea typeface="Roboto Light"/>
                <a:cs typeface="Roboto Light"/>
                <a:sym typeface="Roboto Light"/>
              </a:rPr>
              <a:t>before a question has been completed (e.g. </a:t>
            </a:r>
            <a:r>
              <a:rPr lang="en" sz="1400" b="1">
                <a:solidFill>
                  <a:srgbClr val="1A1A1A"/>
                </a:solidFill>
                <a:highlight>
                  <a:srgbClr val="FFFFFF"/>
                </a:highlight>
              </a:rPr>
              <a:t>completes people’s sentences</a:t>
            </a:r>
            <a:r>
              <a:rPr lang="en" sz="1400">
                <a:solidFill>
                  <a:srgbClr val="1A1A1A"/>
                </a:solidFill>
                <a:highlight>
                  <a:srgbClr val="FFFFFF"/>
                </a:highlight>
              </a:rPr>
              <a:t>).</a:t>
            </a:r>
            <a:endParaRPr sz="1400">
              <a:solidFill>
                <a:srgbClr val="1A1A1A"/>
              </a:solidFill>
              <a:highlight>
                <a:srgbClr val="FFFFFF"/>
              </a:highlight>
            </a:endParaRPr>
          </a:p>
          <a:p>
            <a:pPr marL="457200" lvl="0" indent="-317500" algn="l" rtl="0">
              <a:lnSpc>
                <a:spcPct val="115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has </a:t>
            </a:r>
            <a:r>
              <a:rPr lang="en" sz="1400" b="1">
                <a:solidFill>
                  <a:srgbClr val="1A1A1A"/>
                </a:solidFill>
                <a:highlight>
                  <a:srgbClr val="FFFFFF"/>
                </a:highlight>
              </a:rPr>
              <a:t>difficulty waiting his or her turn </a:t>
            </a:r>
            <a:r>
              <a:rPr lang="en" sz="1400">
                <a:solidFill>
                  <a:srgbClr val="1A1A1A"/>
                </a:solidFill>
                <a:highlight>
                  <a:srgbClr val="FFFFFF"/>
                </a:highlight>
                <a:latin typeface="Roboto Light"/>
                <a:ea typeface="Roboto Light"/>
                <a:cs typeface="Roboto Light"/>
                <a:sym typeface="Roboto Light"/>
              </a:rPr>
              <a:t>(e.g., while waiting in line, while speaking in conversations).</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15000"/>
              </a:lnSpc>
              <a:spcBef>
                <a:spcPts val="500"/>
              </a:spcBef>
              <a:spcAft>
                <a:spcPts val="50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interrupts or intrudes</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on others (e.g. butts into conversations, games, or activities; may start using other people’s things without asking or receiving permission; for adolescents and adults, may intrude into or take over what others are doing).</a:t>
            </a:r>
            <a:endParaRPr sz="2100">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10"/>
        <p:cNvGrpSpPr/>
        <p:nvPr/>
      </p:nvGrpSpPr>
      <p:grpSpPr>
        <a:xfrm>
          <a:off x="0" y="0"/>
          <a:ext cx="0" cy="0"/>
          <a:chOff x="0" y="0"/>
          <a:chExt cx="0" cy="0"/>
        </a:xfrm>
      </p:grpSpPr>
      <p:sp>
        <p:nvSpPr>
          <p:cNvPr id="111" name="Google Shape;111;p17"/>
          <p:cNvSpPr txBox="1">
            <a:spLocks noGrp="1"/>
          </p:cNvSpPr>
          <p:nvPr>
            <p:ph type="title"/>
          </p:nvPr>
        </p:nvSpPr>
        <p:spPr>
          <a:xfrm>
            <a:off x="311700" y="1928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ADHD Inattentive Type- </a:t>
            </a:r>
            <a:r>
              <a:rPr lang="en">
                <a:latin typeface="Roboto Light"/>
                <a:ea typeface="Roboto Light"/>
                <a:cs typeface="Roboto Light"/>
                <a:sym typeface="Roboto Light"/>
              </a:rPr>
              <a:t>Need at least 6</a:t>
            </a:r>
            <a:endParaRPr>
              <a:latin typeface="Roboto Light"/>
              <a:ea typeface="Roboto Light"/>
              <a:cs typeface="Roboto Light"/>
              <a:sym typeface="Roboto Light"/>
            </a:endParaRPr>
          </a:p>
        </p:txBody>
      </p:sp>
      <p:sp>
        <p:nvSpPr>
          <p:cNvPr id="112" name="Google Shape;112;p17"/>
          <p:cNvSpPr txBox="1">
            <a:spLocks noGrp="1"/>
          </p:cNvSpPr>
          <p:nvPr>
            <p:ph type="body" idx="1"/>
          </p:nvPr>
        </p:nvSpPr>
        <p:spPr>
          <a:xfrm>
            <a:off x="102875" y="800625"/>
            <a:ext cx="8729400" cy="37683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fails to give close </a:t>
            </a:r>
            <a:r>
              <a:rPr lang="en" sz="1400" b="1">
                <a:solidFill>
                  <a:srgbClr val="1A1A1A"/>
                </a:solidFill>
                <a:highlight>
                  <a:srgbClr val="FFFFFF"/>
                </a:highlight>
              </a:rPr>
              <a:t>attention to details</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or makes careless mistakes in schoolwork, at work, or during other activities (e.g., overlooks or misses details, turns in inaccurate work).</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has</a:t>
            </a:r>
            <a:r>
              <a:rPr lang="en" sz="1400">
                <a:solidFill>
                  <a:srgbClr val="1A1A1A"/>
                </a:solidFill>
                <a:highlight>
                  <a:srgbClr val="FFFFFF"/>
                </a:highlight>
              </a:rPr>
              <a:t> </a:t>
            </a:r>
            <a:r>
              <a:rPr lang="en" sz="1400" b="1">
                <a:solidFill>
                  <a:srgbClr val="1A1A1A"/>
                </a:solidFill>
                <a:highlight>
                  <a:srgbClr val="FFFFFF"/>
                </a:highlight>
              </a:rPr>
              <a:t>difficulty sustaining attention</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in tasks or play activities (e.g., lectures, conversations, reading).</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does not seem to listen</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when spoken to directly (e.g., mind seems elsewhere, even in the absence of any obvious distraction).</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b="1">
                <a:solidFill>
                  <a:srgbClr val="1A1A1A"/>
                </a:solidFill>
                <a:highlight>
                  <a:srgbClr val="FFFFFF"/>
                </a:highlight>
              </a:rPr>
              <a:t>does not follow through</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on instructions and</a:t>
            </a:r>
            <a:r>
              <a:rPr lang="en" sz="1400">
                <a:solidFill>
                  <a:srgbClr val="1A1A1A"/>
                </a:solidFill>
                <a:highlight>
                  <a:srgbClr val="FFFFFF"/>
                </a:highlight>
              </a:rPr>
              <a:t> </a:t>
            </a:r>
            <a:r>
              <a:rPr lang="en" sz="1400" b="1">
                <a:solidFill>
                  <a:srgbClr val="1A1A1A"/>
                </a:solidFill>
                <a:highlight>
                  <a:srgbClr val="FFFFFF"/>
                </a:highlight>
              </a:rPr>
              <a:t>fails to finish</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schoolwork, duties, tasks.</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has </a:t>
            </a:r>
            <a:r>
              <a:rPr lang="en" sz="1400" b="1">
                <a:solidFill>
                  <a:srgbClr val="1A1A1A"/>
                </a:solidFill>
                <a:highlight>
                  <a:srgbClr val="FFFFFF"/>
                </a:highlight>
              </a:rPr>
              <a:t>difficulty organizing tasks and activities </a:t>
            </a:r>
            <a:r>
              <a:rPr lang="en" sz="1400">
                <a:solidFill>
                  <a:srgbClr val="1A1A1A"/>
                </a:solidFill>
                <a:highlight>
                  <a:srgbClr val="FFFFFF"/>
                </a:highlight>
                <a:latin typeface="Roboto Light"/>
                <a:ea typeface="Roboto Light"/>
                <a:cs typeface="Roboto Light"/>
                <a:sym typeface="Roboto Light"/>
              </a:rPr>
              <a:t>(e.g., struggle to manage sequential tasks, keep materials and belongings in order, </a:t>
            </a:r>
            <a:r>
              <a:rPr lang="en" sz="1400">
                <a:solidFill>
                  <a:schemeClr val="accent3"/>
                </a:solidFill>
                <a:highlight>
                  <a:srgbClr val="FFFFFF"/>
                </a:highlight>
                <a:latin typeface="Roboto Light"/>
                <a:ea typeface="Roboto Light"/>
                <a:cs typeface="Roboto Light"/>
                <a:sym typeface="Roboto Light"/>
              </a:rPr>
              <a:t>organise work</a:t>
            </a:r>
            <a:r>
              <a:rPr lang="en" sz="1400">
                <a:solidFill>
                  <a:srgbClr val="1A1A1A"/>
                </a:solidFill>
                <a:highlight>
                  <a:srgbClr val="FFFFFF"/>
                </a:highlight>
                <a:latin typeface="Roboto Light"/>
                <a:ea typeface="Roboto Light"/>
                <a:cs typeface="Roboto Light"/>
                <a:sym typeface="Roboto Light"/>
              </a:rPr>
              <a:t>, manage time, and </a:t>
            </a:r>
            <a:r>
              <a:rPr lang="en" sz="1400">
                <a:solidFill>
                  <a:schemeClr val="accent3"/>
                </a:solidFill>
                <a:highlight>
                  <a:srgbClr val="FFFFFF"/>
                </a:highlight>
                <a:latin typeface="Roboto Light"/>
                <a:ea typeface="Roboto Light"/>
                <a:cs typeface="Roboto Light"/>
                <a:sym typeface="Roboto Light"/>
              </a:rPr>
              <a:t>meet deadlines</a:t>
            </a:r>
            <a:r>
              <a:rPr lang="en" sz="1400">
                <a:solidFill>
                  <a:srgbClr val="1A1A1A"/>
                </a:solidFill>
                <a:highlight>
                  <a:srgbClr val="FFFFFF"/>
                </a:highlight>
                <a:latin typeface="Roboto Light"/>
                <a:ea typeface="Roboto Light"/>
                <a:cs typeface="Roboto Light"/>
                <a:sym typeface="Roboto Light"/>
              </a:rPr>
              <a:t>).</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avoids, dislikes, or is reluctant to engage in tasks that require</a:t>
            </a:r>
            <a:r>
              <a:rPr lang="en" sz="1400">
                <a:solidFill>
                  <a:srgbClr val="1A1A1A"/>
                </a:solidFill>
                <a:highlight>
                  <a:srgbClr val="FFFFFF"/>
                </a:highlight>
              </a:rPr>
              <a:t> </a:t>
            </a:r>
            <a:r>
              <a:rPr lang="en" sz="1400">
                <a:solidFill>
                  <a:srgbClr val="1A1A1A"/>
                </a:solidFill>
                <a:highlight>
                  <a:srgbClr val="FFFFFF"/>
                </a:highlight>
                <a:latin typeface="Roboto Medium"/>
                <a:ea typeface="Roboto Medium"/>
                <a:cs typeface="Roboto Medium"/>
                <a:sym typeface="Roboto Medium"/>
              </a:rPr>
              <a:t>sustained mental effort.</a:t>
            </a:r>
            <a:endParaRPr sz="1400">
              <a:solidFill>
                <a:srgbClr val="1A1A1A"/>
              </a:solidFill>
              <a:highlight>
                <a:srgbClr val="FFFFFF"/>
              </a:highlight>
              <a:latin typeface="Roboto Medium"/>
              <a:ea typeface="Roboto Medium"/>
              <a:cs typeface="Roboto Medium"/>
              <a:sym typeface="Roboto Medium"/>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Often </a:t>
            </a:r>
            <a:r>
              <a:rPr lang="en" sz="1400">
                <a:solidFill>
                  <a:srgbClr val="1A1A1A"/>
                </a:solidFill>
                <a:highlight>
                  <a:srgbClr val="FFFFFF"/>
                </a:highlight>
                <a:latin typeface="Roboto Medium"/>
                <a:ea typeface="Roboto Medium"/>
                <a:cs typeface="Roboto Medium"/>
                <a:sym typeface="Roboto Medium"/>
              </a:rPr>
              <a:t>lo</a:t>
            </a:r>
            <a:r>
              <a:rPr lang="en" sz="1400" b="1">
                <a:solidFill>
                  <a:srgbClr val="1A1A1A"/>
                </a:solidFill>
                <a:highlight>
                  <a:srgbClr val="FFFFFF"/>
                </a:highlight>
              </a:rPr>
              <a:t>ses things</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necessary for tasks or activities (e.g., school materials, pencils, books, tools, wallets, keys, paperwork, eyeglasses, mobile telephones).</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Is often</a:t>
            </a:r>
            <a:r>
              <a:rPr lang="en" sz="1400">
                <a:solidFill>
                  <a:srgbClr val="1A1A1A"/>
                </a:solidFill>
                <a:highlight>
                  <a:srgbClr val="FFFFFF"/>
                </a:highlight>
              </a:rPr>
              <a:t> </a:t>
            </a:r>
            <a:r>
              <a:rPr lang="en" sz="1400" b="1">
                <a:solidFill>
                  <a:srgbClr val="1A1A1A"/>
                </a:solidFill>
                <a:highlight>
                  <a:srgbClr val="FFFFFF"/>
                </a:highlight>
              </a:rPr>
              <a:t>easily distracted</a:t>
            </a:r>
            <a:r>
              <a:rPr lang="en" sz="1400">
                <a:solidFill>
                  <a:srgbClr val="1A1A1A"/>
                </a:solidFill>
                <a:highlight>
                  <a:srgbClr val="FFFFFF"/>
                </a:highlight>
              </a:rPr>
              <a:t> </a:t>
            </a:r>
            <a:r>
              <a:rPr lang="en" sz="1400">
                <a:solidFill>
                  <a:srgbClr val="1A1A1A"/>
                </a:solidFill>
                <a:highlight>
                  <a:srgbClr val="FFFFFF"/>
                </a:highlight>
                <a:latin typeface="Roboto Light"/>
                <a:ea typeface="Roboto Light"/>
                <a:cs typeface="Roboto Light"/>
                <a:sym typeface="Roboto Light"/>
              </a:rPr>
              <a:t>by extraneous stimuli (including unrelated thoughts).</a:t>
            </a:r>
            <a:endParaRPr sz="1400">
              <a:solidFill>
                <a:srgbClr val="1A1A1A"/>
              </a:solidFill>
              <a:highlight>
                <a:srgbClr val="FFFFFF"/>
              </a:highlight>
              <a:latin typeface="Roboto Light"/>
              <a:ea typeface="Roboto Light"/>
              <a:cs typeface="Roboto Light"/>
              <a:sym typeface="Roboto Light"/>
            </a:endParaRPr>
          </a:p>
          <a:p>
            <a:pPr marL="457200" lvl="0" indent="-317500" algn="l" rtl="0">
              <a:lnSpc>
                <a:spcPct val="100000"/>
              </a:lnSpc>
              <a:spcBef>
                <a:spcPts val="500"/>
              </a:spcBef>
              <a:spcAft>
                <a:spcPts val="0"/>
              </a:spcAft>
              <a:buClr>
                <a:srgbClr val="1A1A1A"/>
              </a:buClr>
              <a:buSzPts val="1400"/>
              <a:buFont typeface="Roboto"/>
              <a:buChar char="●"/>
            </a:pPr>
            <a:r>
              <a:rPr lang="en" sz="1400">
                <a:solidFill>
                  <a:srgbClr val="1A1A1A"/>
                </a:solidFill>
                <a:highlight>
                  <a:srgbClr val="FFFFFF"/>
                </a:highlight>
                <a:latin typeface="Roboto Light"/>
                <a:ea typeface="Roboto Light"/>
                <a:cs typeface="Roboto Light"/>
                <a:sym typeface="Roboto Light"/>
              </a:rPr>
              <a:t>Is often </a:t>
            </a:r>
            <a:r>
              <a:rPr lang="en" sz="1400" b="1">
                <a:solidFill>
                  <a:srgbClr val="1A1A1A"/>
                </a:solidFill>
                <a:highlight>
                  <a:srgbClr val="FFFFFF"/>
                </a:highlight>
              </a:rPr>
              <a:t>forgetful </a:t>
            </a:r>
            <a:r>
              <a:rPr lang="en" sz="1400">
                <a:solidFill>
                  <a:srgbClr val="1A1A1A"/>
                </a:solidFill>
                <a:highlight>
                  <a:srgbClr val="FFFFFF"/>
                </a:highlight>
                <a:latin typeface="Roboto Light"/>
                <a:ea typeface="Roboto Light"/>
                <a:cs typeface="Roboto Light"/>
                <a:sym typeface="Roboto Light"/>
              </a:rPr>
              <a:t>in daily activities (e.g., paying bills, errands, returning calls, keeping appointments).</a:t>
            </a:r>
            <a:endParaRPr sz="1400">
              <a:solidFill>
                <a:srgbClr val="1A1A1A"/>
              </a:solidFill>
              <a:highlight>
                <a:srgbClr val="FFFFFF"/>
              </a:highlight>
              <a:latin typeface="Roboto Light"/>
              <a:ea typeface="Roboto Light"/>
              <a:cs typeface="Roboto Light"/>
              <a:sym typeface="Roboto Light"/>
            </a:endParaRPr>
          </a:p>
          <a:p>
            <a:pPr marL="0" lvl="0" indent="0" algn="l" rtl="0">
              <a:spcBef>
                <a:spcPts val="500"/>
              </a:spcBef>
              <a:spcAft>
                <a:spcPts val="1200"/>
              </a:spcAft>
              <a:buSzPts val="852"/>
              <a:buNone/>
            </a:pPr>
            <a:endParaRPr sz="1595"/>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18"/>
          <p:cNvPicPr preferRelativeResize="0"/>
          <p:nvPr/>
        </p:nvPicPr>
        <p:blipFill>
          <a:blip r:embed="rId3">
            <a:alphaModFix/>
          </a:blip>
          <a:stretch>
            <a:fillRect/>
          </a:stretch>
        </p:blipFill>
        <p:spPr>
          <a:xfrm>
            <a:off x="1926388" y="-282400"/>
            <a:ext cx="5291225" cy="55147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149650" y="83525"/>
            <a:ext cx="4881000" cy="956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Myths and misconceptions </a:t>
            </a:r>
            <a:endParaRPr/>
          </a:p>
          <a:p>
            <a:pPr marL="0" lvl="0" indent="0" algn="l" rtl="0">
              <a:spcBef>
                <a:spcPts val="0"/>
              </a:spcBef>
              <a:spcAft>
                <a:spcPts val="0"/>
              </a:spcAft>
              <a:buNone/>
            </a:pPr>
            <a:r>
              <a:rPr lang="en"/>
              <a:t>about ADHD</a:t>
            </a:r>
            <a:endParaRPr/>
          </a:p>
        </p:txBody>
      </p:sp>
      <p:pic>
        <p:nvPicPr>
          <p:cNvPr id="123" name="Google Shape;123;p19"/>
          <p:cNvPicPr preferRelativeResize="0"/>
          <p:nvPr/>
        </p:nvPicPr>
        <p:blipFill>
          <a:blip r:embed="rId3">
            <a:alphaModFix/>
          </a:blip>
          <a:stretch>
            <a:fillRect/>
          </a:stretch>
        </p:blipFill>
        <p:spPr>
          <a:xfrm>
            <a:off x="2849276" y="926197"/>
            <a:ext cx="3119049" cy="3064877"/>
          </a:xfrm>
          <a:prstGeom prst="rect">
            <a:avLst/>
          </a:prstGeom>
          <a:noFill/>
          <a:ln>
            <a:noFill/>
          </a:ln>
        </p:spPr>
      </p:pic>
      <p:pic>
        <p:nvPicPr>
          <p:cNvPr id="124" name="Google Shape;124;p19"/>
          <p:cNvPicPr preferRelativeResize="0"/>
          <p:nvPr/>
        </p:nvPicPr>
        <p:blipFill rotWithShape="1">
          <a:blip r:embed="rId4">
            <a:alphaModFix/>
          </a:blip>
          <a:srcRect t="11284" r="12929"/>
          <a:stretch/>
        </p:blipFill>
        <p:spPr>
          <a:xfrm>
            <a:off x="-39575" y="2023100"/>
            <a:ext cx="2888849" cy="2943429"/>
          </a:xfrm>
          <a:prstGeom prst="rect">
            <a:avLst/>
          </a:prstGeom>
          <a:noFill/>
          <a:ln>
            <a:noFill/>
          </a:ln>
        </p:spPr>
      </p:pic>
      <p:pic>
        <p:nvPicPr>
          <p:cNvPr id="125" name="Google Shape;125;p19"/>
          <p:cNvPicPr preferRelativeResize="0"/>
          <p:nvPr/>
        </p:nvPicPr>
        <p:blipFill>
          <a:blip r:embed="rId5">
            <a:alphaModFix/>
          </a:blip>
          <a:stretch>
            <a:fillRect/>
          </a:stretch>
        </p:blipFill>
        <p:spPr>
          <a:xfrm>
            <a:off x="6035725" y="152400"/>
            <a:ext cx="3075096" cy="3064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4112230" y="0"/>
            <a:ext cx="5219141" cy="51435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Google Shape;135;p21"/>
          <p:cNvPicPr preferRelativeResize="0"/>
          <p:nvPr/>
        </p:nvPicPr>
        <p:blipFill>
          <a:blip r:embed="rId3">
            <a:alphaModFix/>
          </a:blip>
          <a:stretch>
            <a:fillRect/>
          </a:stretch>
        </p:blipFill>
        <p:spPr>
          <a:xfrm>
            <a:off x="152400" y="152400"/>
            <a:ext cx="8839200" cy="4643825"/>
          </a:xfrm>
          <a:prstGeom prst="rect">
            <a:avLst/>
          </a:prstGeom>
          <a:noFill/>
          <a:ln>
            <a:noFill/>
          </a:ln>
        </p:spPr>
      </p:pic>
    </p:spTree>
  </p:cSld>
  <p:clrMapOvr>
    <a:masterClrMapping/>
  </p:clrMapOvr>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2798</Words>
  <Application>Microsoft Office PowerPoint</Application>
  <PresentationFormat>On-screen Show (16:9)</PresentationFormat>
  <Paragraphs>229</Paragraphs>
  <Slides>32</Slides>
  <Notes>32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Arial</vt:lpstr>
      <vt:lpstr>Roboto</vt:lpstr>
      <vt:lpstr>Roboto Light</vt:lpstr>
      <vt:lpstr>Roboto Medium</vt:lpstr>
      <vt:lpstr>Roboto Black</vt:lpstr>
      <vt:lpstr>Geometric</vt:lpstr>
      <vt:lpstr>Understanding  ADHD In Memes!</vt:lpstr>
      <vt:lpstr>Overview</vt:lpstr>
      <vt:lpstr>The Technical Stuff</vt:lpstr>
      <vt:lpstr>Hyperactive and impulsive type ADHD- Need 6 or more:  </vt:lpstr>
      <vt:lpstr>ADHD Inattentive Type- Need at least 6</vt:lpstr>
      <vt:lpstr>PowerPoint Presentation</vt:lpstr>
      <vt:lpstr>Myths and misconceptions  about ADHD</vt:lpstr>
      <vt:lpstr>PowerPoint Presentation</vt:lpstr>
      <vt:lpstr>PowerPoint Presentation</vt:lpstr>
      <vt:lpstr>PowerPoint Presentation</vt:lpstr>
      <vt:lpstr>PowerPoint Presentation</vt:lpstr>
      <vt:lpstr>“Delayed frontal lobe development makes regulating the limbic system - the circuitry associated with emotion, anxiety, reward and risky behaviour- more difficult.”  Dr Timothy Wilens, M.D.</vt:lpstr>
      <vt:lpstr>PowerPoint Presentation</vt:lpstr>
      <vt:lpstr>Releasing dopamine feels good because dopamine tells your brain that a “reward” is about to happen.</vt:lpstr>
      <vt:lpstr>PowerPoint Presentation</vt:lpstr>
      <vt:lpstr>Stimulants</vt:lpstr>
      <vt:lpstr>Productive Procrastination A.k.a. Side Quests</vt:lpstr>
      <vt:lpstr>PowerPoint Presentation</vt:lpstr>
      <vt:lpstr>All or Nothing Thinking</vt:lpstr>
      <vt:lpstr>Let’s summarise! </vt:lpstr>
      <vt:lpstr>GETTING ORGANISED! #adhd #adhdtiktok #adhdawareness #adhdinwomen #adhd... | TikTok </vt:lpstr>
      <vt:lpstr>PowerPoint Presentation</vt:lpstr>
      <vt:lpstr>PowerPoint Presentation</vt:lpstr>
      <vt:lpstr>PowerPoint Presentation</vt:lpstr>
      <vt:lpstr>Hyperfocus In the zone Flow ADHD superpower!</vt:lpstr>
      <vt:lpstr>PowerPoint Presentation</vt:lpstr>
      <vt:lpstr>ADHD and Emotion Dysregulation</vt:lpstr>
      <vt:lpstr>PowerPoint Presentation</vt:lpstr>
      <vt:lpstr>PowerPoint Presentation</vt:lpstr>
      <vt:lpstr>PowerPoint Presentation</vt:lpstr>
      <vt:lpstr>In conclusion</vt:lpstr>
      <vt:lpstr>To summarise…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Understanding  ADHD In Memes!</dc:title>
  <dc:creator>Shelley Braude (STAFF) SBR</dc:creator>
  <cp:lastModifiedBy>Shelley Braude (SB9)</cp:lastModifiedBy>
  <cp:revision>1</cp:revision>
  <dcterms:modified xsi:type="dcterms:W3CDTF">2025-09-29T09:36:02Z</dcterms:modified>
</cp:coreProperties>
</file>